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88" r:id="rId5"/>
    <p:sldId id="318" r:id="rId6"/>
    <p:sldId id="308" r:id="rId7"/>
    <p:sldId id="257" r:id="rId8"/>
    <p:sldId id="260" r:id="rId9"/>
    <p:sldId id="267" r:id="rId10"/>
    <p:sldId id="309" r:id="rId11"/>
    <p:sldId id="261" r:id="rId12"/>
    <p:sldId id="272" r:id="rId13"/>
    <p:sldId id="262" r:id="rId14"/>
    <p:sldId id="263" r:id="rId15"/>
    <p:sldId id="265" r:id="rId16"/>
    <p:sldId id="269" r:id="rId17"/>
    <p:sldId id="268" r:id="rId18"/>
    <p:sldId id="264" r:id="rId19"/>
    <p:sldId id="271" r:id="rId20"/>
    <p:sldId id="270" r:id="rId21"/>
    <p:sldId id="273" r:id="rId22"/>
    <p:sldId id="274" r:id="rId23"/>
    <p:sldId id="275" r:id="rId24"/>
    <p:sldId id="276" r:id="rId25"/>
    <p:sldId id="289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317" r:id="rId35"/>
    <p:sldId id="287" r:id="rId36"/>
    <p:sldId id="292" r:id="rId37"/>
    <p:sldId id="291" r:id="rId38"/>
    <p:sldId id="293" r:id="rId39"/>
    <p:sldId id="294" r:id="rId40"/>
    <p:sldId id="296" r:id="rId41"/>
    <p:sldId id="295" r:id="rId42"/>
    <p:sldId id="319" r:id="rId43"/>
    <p:sldId id="301" r:id="rId44"/>
    <p:sldId id="311" r:id="rId45"/>
    <p:sldId id="302" r:id="rId46"/>
    <p:sldId id="303" r:id="rId47"/>
    <p:sldId id="304" r:id="rId48"/>
    <p:sldId id="320" r:id="rId49"/>
    <p:sldId id="305" r:id="rId50"/>
    <p:sldId id="312" r:id="rId51"/>
    <p:sldId id="313" r:id="rId52"/>
    <p:sldId id="306" r:id="rId53"/>
    <p:sldId id="321" r:id="rId54"/>
    <p:sldId id="327" r:id="rId55"/>
    <p:sldId id="332" r:id="rId56"/>
    <p:sldId id="329" r:id="rId57"/>
    <p:sldId id="316" r:id="rId58"/>
    <p:sldId id="314" r:id="rId59"/>
    <p:sldId id="338" r:id="rId60"/>
    <p:sldId id="322" r:id="rId61"/>
    <p:sldId id="326" r:id="rId62"/>
    <p:sldId id="307" r:id="rId63"/>
    <p:sldId id="323" r:id="rId64"/>
    <p:sldId id="333" r:id="rId65"/>
    <p:sldId id="336" r:id="rId66"/>
    <p:sldId id="335" r:id="rId67"/>
    <p:sldId id="337" r:id="rId6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92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1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735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011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300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36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891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49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6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63A-1F86-4EDC-9D18-9A395BE34729}" type="datetimeFigureOut">
              <a:rPr lang="es-CO" smtClean="0"/>
              <a:t>7/06/2021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426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94500" y="5528322"/>
            <a:ext cx="3714750" cy="1306155"/>
          </a:xfrm>
        </p:spPr>
        <p:txBody>
          <a:bodyPr>
            <a:normAutofit/>
          </a:bodyPr>
          <a:lstStyle/>
          <a:p>
            <a:pPr algn="l"/>
            <a:r>
              <a:rPr lang="es-CO" dirty="0"/>
              <a:t>Juan Nicolás Táutiva</a:t>
            </a:r>
          </a:p>
          <a:p>
            <a:pPr algn="l"/>
            <a:r>
              <a:rPr lang="es-CO" dirty="0"/>
              <a:t>www.github.com/NickATC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127" t="13128" r="61760" b="56811"/>
          <a:stretch/>
        </p:blipFill>
        <p:spPr>
          <a:xfrm>
            <a:off x="585207" y="4160274"/>
            <a:ext cx="2640168" cy="2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4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45967" y="197822"/>
            <a:ext cx="8403337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¿Para qué sirve la OOP?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21942" y="4432103"/>
            <a:ext cx="6778172" cy="242589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DRY.   </a:t>
            </a:r>
            <a:r>
              <a:rPr lang="es-CO" sz="3200" i="1" dirty="0" err="1"/>
              <a:t>Don’t</a:t>
            </a:r>
            <a:r>
              <a:rPr lang="es-CO" sz="3200" i="1" dirty="0"/>
              <a:t> </a:t>
            </a:r>
            <a:r>
              <a:rPr lang="es-CO" sz="3200" i="1" dirty="0" err="1"/>
              <a:t>Repeat</a:t>
            </a:r>
            <a:r>
              <a:rPr lang="es-CO" sz="3200" i="1" dirty="0"/>
              <a:t> </a:t>
            </a:r>
            <a:r>
              <a:rPr lang="es-CO" sz="3200" i="1" dirty="0" err="1"/>
              <a:t>Yourself</a:t>
            </a:r>
            <a:endParaRPr lang="es-CO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Reusar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Facilidad para mantener el código</a:t>
            </a:r>
          </a:p>
        </p:txBody>
      </p:sp>
      <p:sp>
        <p:nvSpPr>
          <p:cNvPr id="6" name="Título 4"/>
          <p:cNvSpPr txBox="1">
            <a:spLocks/>
          </p:cNvSpPr>
          <p:nvPr/>
        </p:nvSpPr>
        <p:spPr>
          <a:xfrm>
            <a:off x="345967" y="1522219"/>
            <a:ext cx="8904784" cy="770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¿Vale la pena esto de OOP?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345967" y="2866980"/>
            <a:ext cx="9948407" cy="1793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gano yo como programador usando OOP?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5" y="21183"/>
            <a:ext cx="3307685" cy="23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71654" y="914401"/>
            <a:ext cx="8775546" cy="1607046"/>
          </a:xfrm>
        </p:spPr>
        <p:txBody>
          <a:bodyPr>
            <a:noAutofit/>
          </a:bodyPr>
          <a:lstStyle/>
          <a:p>
            <a:r>
              <a:rPr lang="es-CO" sz="1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Empecemos!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266436" y="4256505"/>
            <a:ext cx="666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6000" dirty="0">
                <a:solidFill>
                  <a:schemeClr val="accent1">
                    <a:lumMod val="50000"/>
                  </a:schemeClr>
                </a:solidFill>
              </a:rPr>
              <a:t>Conceptos básicos de la OOP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767596" y="496291"/>
            <a:ext cx="7694233" cy="5470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1:</a:t>
            </a:r>
          </a:p>
          <a:p>
            <a:endParaRPr lang="es-CO" sz="3600" dirty="0"/>
          </a:p>
          <a:p>
            <a:endParaRPr lang="es-C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Analizar componentes de un objeto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Crearemos una </a:t>
            </a:r>
            <a:r>
              <a:rPr lang="es-CO" i="1" dirty="0" err="1"/>
              <a:t>class</a:t>
            </a: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Accederemos a los atributos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3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2 retos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85896" y="1069946"/>
            <a:ext cx="6919685" cy="3050258"/>
          </a:xfrm>
        </p:spPr>
        <p:txBody>
          <a:bodyPr>
            <a:normAutofit/>
          </a:bodyPr>
          <a:lstStyle/>
          <a:p>
            <a:r>
              <a:rPr lang="es-CO" sz="3500" i="1" u="sng" dirty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/>
              <a:t>nombre = “Maya”</a:t>
            </a:r>
          </a:p>
          <a:p>
            <a:r>
              <a:rPr lang="es-CO" sz="3200" dirty="0"/>
              <a:t>edad = 3</a:t>
            </a:r>
          </a:p>
          <a:p>
            <a:r>
              <a:rPr lang="es-CO" sz="3200" dirty="0"/>
              <a:t>color = “Blanco con manchas negras”</a:t>
            </a:r>
          </a:p>
          <a:p>
            <a:r>
              <a:rPr lang="es-CO" sz="2400" dirty="0"/>
              <a:t>Piensen en otras…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r="-349"/>
          <a:stretch/>
        </p:blipFill>
        <p:spPr>
          <a:xfrm rot="5400000">
            <a:off x="-329129" y="1551960"/>
            <a:ext cx="5498837" cy="453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5285896" y="4404629"/>
            <a:ext cx="6887808" cy="229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ladrar()</a:t>
            </a:r>
          </a:p>
          <a:p>
            <a:r>
              <a:rPr lang="es-CO" sz="3200" dirty="0" err="1"/>
              <a:t>hacer_truco</a:t>
            </a:r>
            <a:r>
              <a:rPr lang="es-CO" sz="3200" dirty="0"/>
              <a:t>()</a:t>
            </a:r>
          </a:p>
          <a:p>
            <a:endParaRPr lang="es-CO" sz="3200" dirty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 rot="312566">
            <a:off x="8498979" y="989305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310001">
            <a:off x="8624300" y="5220226"/>
            <a:ext cx="3077029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16847" y="1227738"/>
            <a:ext cx="8014353" cy="96794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s-CO" sz="3200" dirty="0"/>
              <a:t>Escribir una clase llamada </a:t>
            </a:r>
            <a:r>
              <a:rPr lang="es-CO" sz="3200" i="1" dirty="0"/>
              <a:t>Perro</a:t>
            </a:r>
            <a:r>
              <a:rPr lang="es-CO" sz="3200" dirty="0"/>
              <a:t>.  Empecemos solo agregando los Atributos.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>
                <a:solidFill>
                  <a:schemeClr val="accent1">
                    <a:lumMod val="75000"/>
                  </a:schemeClr>
                </a:solidFill>
              </a:rPr>
              <a:t>Actividad: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1098077" y="2922565"/>
            <a:ext cx="3529755" cy="292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6" y="615975"/>
            <a:ext cx="3142988" cy="23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5272315" y="3396292"/>
            <a:ext cx="6919685" cy="34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/>
              <a:t>nombre = “Maya”</a:t>
            </a:r>
          </a:p>
          <a:p>
            <a:r>
              <a:rPr lang="es-CO" sz="3200" dirty="0"/>
              <a:t>edad = 3</a:t>
            </a:r>
          </a:p>
          <a:p>
            <a:r>
              <a:rPr lang="es-CO" sz="3200" dirty="0"/>
              <a:t>color = “Blanco con manchas negras”</a:t>
            </a:r>
          </a:p>
          <a:p>
            <a:endParaRPr lang="es-CO" sz="2400" dirty="0"/>
          </a:p>
          <a:p>
            <a:r>
              <a:rPr lang="es-CO" sz="2400" dirty="0"/>
              <a:t>Escriban otras…</a:t>
            </a:r>
          </a:p>
          <a:p>
            <a:endParaRPr lang="es-CO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099597" y="2997170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15539"/>
            <a:ext cx="8228500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creamos una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300083" y="3760212"/>
            <a:ext cx="6752258" cy="29664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rgbClr val="0070C0"/>
                </a:solidFill>
              </a:rPr>
              <a:t>class</a:t>
            </a:r>
            <a:r>
              <a:rPr lang="es-CO" sz="3200" dirty="0">
                <a:solidFill>
                  <a:srgbClr val="0070C0"/>
                </a:solidFill>
              </a:rPr>
              <a:t> </a:t>
            </a:r>
            <a:r>
              <a:rPr lang="es-CO" sz="3200" dirty="0">
                <a:solidFill>
                  <a:srgbClr val="FF0000"/>
                </a:solidFill>
              </a:rPr>
              <a:t>Perro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   </a:t>
            </a:r>
          </a:p>
          <a:p>
            <a:r>
              <a:rPr lang="es-CO" sz="3200" dirty="0">
                <a:solidFill>
                  <a:schemeClr val="accent6"/>
                </a:solidFill>
              </a:rPr>
              <a:t>    # agregue otros atributos…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657600" y="2614624"/>
            <a:ext cx="1822722" cy="12282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6599276" y="3381829"/>
            <a:ext cx="472095" cy="461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/>
          <p:cNvSpPr txBox="1">
            <a:spLocks/>
          </p:cNvSpPr>
          <p:nvPr/>
        </p:nvSpPr>
        <p:spPr>
          <a:xfrm>
            <a:off x="613815" y="1694855"/>
            <a:ext cx="4980214" cy="1137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i="1" dirty="0" err="1">
                <a:solidFill>
                  <a:srgbClr val="0070C0"/>
                </a:solidFill>
              </a:rPr>
              <a:t>class</a:t>
            </a:r>
            <a:r>
              <a:rPr lang="es-CO" sz="3200" dirty="0"/>
              <a:t>  </a:t>
            </a:r>
            <a:r>
              <a:rPr lang="es-CO" sz="3200" dirty="0" err="1"/>
              <a:t>Keyword</a:t>
            </a:r>
            <a:r>
              <a:rPr lang="es-CO" sz="3200" dirty="0"/>
              <a:t> </a:t>
            </a:r>
            <a:r>
              <a:rPr lang="es-CO" sz="3200" dirty="0" err="1"/>
              <a:t>for</a:t>
            </a:r>
            <a:r>
              <a:rPr lang="es-CO" sz="3200" dirty="0"/>
              <a:t>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En minúscula</a:t>
            </a:r>
          </a:p>
          <a:p>
            <a:endParaRPr lang="es-CO" sz="2400" dirty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6400801" y="816186"/>
            <a:ext cx="5772644" cy="2739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800" dirty="0">
                <a:solidFill>
                  <a:srgbClr val="FF0000"/>
                </a:solidFill>
              </a:rPr>
              <a:t>Perro</a:t>
            </a:r>
            <a:r>
              <a:rPr lang="es-CO" sz="3800" dirty="0"/>
              <a:t>  El nombre de nuestra </a:t>
            </a:r>
            <a:r>
              <a:rPr lang="es-CO" sz="3800" dirty="0" err="1"/>
              <a:t>class</a:t>
            </a:r>
            <a:r>
              <a:rPr lang="es-CO" sz="3800" dirty="0"/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Primera letra en mayúscula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Elija un buen nombre.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Use </a:t>
            </a:r>
            <a:r>
              <a:rPr lang="es-CO" sz="3800" dirty="0" err="1"/>
              <a:t>CapWord</a:t>
            </a:r>
            <a:r>
              <a:rPr lang="es-CO" sz="3800" dirty="0"/>
              <a:t> </a:t>
            </a:r>
            <a:r>
              <a:rPr lang="es-CO" sz="3800" dirty="0" err="1"/>
              <a:t>convention</a:t>
            </a:r>
            <a:r>
              <a:rPr lang="es-CO" sz="3800" dirty="0"/>
              <a:t>. 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Ver PEP 8</a:t>
            </a:r>
          </a:p>
          <a:p>
            <a:endParaRPr lang="es-CO" sz="2400" dirty="0"/>
          </a:p>
        </p:txBody>
      </p:sp>
      <p:sp>
        <p:nvSpPr>
          <p:cNvPr id="12" name="Abrir llave 11"/>
          <p:cNvSpPr/>
          <p:nvPr/>
        </p:nvSpPr>
        <p:spPr>
          <a:xfrm>
            <a:off x="5480322" y="4288880"/>
            <a:ext cx="206319" cy="127009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" y="3743166"/>
            <a:ext cx="5300082" cy="3368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O" sz="3500" dirty="0"/>
              <a:t>Todos los atributos van acá: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Son variables.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err="1"/>
              <a:t>Indentado</a:t>
            </a:r>
            <a:r>
              <a:rPr lang="es-CO" sz="3500" dirty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Todo en minúscula.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Elija un buen nombre.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Tenga en cuenta el tipo de dato que se escribe (</a:t>
            </a:r>
            <a:r>
              <a:rPr lang="es-CO" sz="3500" dirty="0" err="1"/>
              <a:t>str</a:t>
            </a:r>
            <a:r>
              <a:rPr lang="es-CO" sz="3500" dirty="0"/>
              <a:t>, </a:t>
            </a:r>
            <a:r>
              <a:rPr lang="es-CO" sz="3500" dirty="0" err="1"/>
              <a:t>int</a:t>
            </a:r>
            <a:r>
              <a:rPr lang="es-CO" sz="3500" dirty="0"/>
              <a:t>, </a:t>
            </a:r>
            <a:r>
              <a:rPr lang="es-CO" sz="3500" dirty="0" err="1"/>
              <a:t>float</a:t>
            </a:r>
            <a:r>
              <a:rPr lang="es-CO" sz="3500" dirty="0"/>
              <a:t>, </a:t>
            </a:r>
            <a:r>
              <a:rPr lang="es-CO" sz="3500" dirty="0" err="1"/>
              <a:t>bool</a:t>
            </a:r>
            <a:r>
              <a:rPr lang="es-CO" sz="3500" dirty="0"/>
              <a:t>)</a:t>
            </a:r>
          </a:p>
          <a:p>
            <a:endParaRPr lang="es-CO" sz="2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8431700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creamos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162182" y="2008304"/>
            <a:ext cx="10082318" cy="46659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1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endParaRPr lang="es-CO" sz="4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41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maya.  Hemos instanciado la clase Perro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maya = Perro()     </a:t>
            </a:r>
          </a:p>
          <a:p>
            <a:endParaRPr lang="es-CO" sz="4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#Creemos un objeto llamado </a:t>
            </a:r>
            <a:r>
              <a:rPr lang="es-CO" sz="4100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lucas</a:t>
            </a:r>
            <a:endParaRPr lang="es-CO" sz="41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err="1">
                <a:solidFill>
                  <a:schemeClr val="bg1">
                    <a:lumMod val="95000"/>
                  </a:schemeClr>
                </a:solidFill>
              </a:rPr>
              <a:t>lucas</a:t>
            </a:r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8" y="-1"/>
            <a:ext cx="4102706" cy="287382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81137" y="4496609"/>
            <a:ext cx="5626226" cy="1287935"/>
          </a:xfr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CO" sz="3900" i="1" u="sng" dirty="0">
                <a:solidFill>
                  <a:schemeClr val="bg1"/>
                </a:solidFill>
              </a:rPr>
              <a:t>Instanciar</a:t>
            </a:r>
            <a:r>
              <a:rPr lang="es-CO" sz="3900" dirty="0">
                <a:solidFill>
                  <a:schemeClr val="bg1"/>
                </a:solidFill>
              </a:rPr>
              <a:t> </a:t>
            </a:r>
            <a:r>
              <a:rPr lang="es-CO" sz="3200" dirty="0">
                <a:solidFill>
                  <a:schemeClr val="bg1"/>
                </a:solidFill>
              </a:rPr>
              <a:t>es crear un objeto a partir de una clase.</a:t>
            </a:r>
          </a:p>
        </p:txBody>
      </p:sp>
    </p:spTree>
    <p:extLst>
      <p:ext uri="{BB962C8B-B14F-4D97-AF65-F5344CB8AC3E}">
        <p14:creationId xmlns:p14="http://schemas.microsoft.com/office/powerpoint/2010/main" val="20463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6001"/>
            <a:ext cx="12424229" cy="980579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accedo a los atributos de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5087" y="1132116"/>
            <a:ext cx="9216572" cy="54283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>
                <a:solidFill>
                  <a:srgbClr val="FF0000"/>
                </a:solidFill>
              </a:rPr>
              <a:t>nombre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32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</a:t>
            </a:r>
          </a:p>
          <a:p>
            <a:r>
              <a:rPr lang="es-CO" sz="3200" dirty="0">
                <a:solidFill>
                  <a:srgbClr val="FFFF00"/>
                </a:solidFill>
              </a:rPr>
              <a:t>maya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1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#Accedemos al atributo usando la notación de punto</a:t>
            </a:r>
            <a:endParaRPr lang="es-CO" sz="32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>
                <a:solidFill>
                  <a:srgbClr val="FFFF00"/>
                </a:solidFill>
              </a:rPr>
              <a:t>maya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>
                <a:solidFill>
                  <a:srgbClr val="FF0000"/>
                </a:solidFill>
              </a:rPr>
              <a:t>nombre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>
                <a:solidFill>
                  <a:srgbClr val="FFFF00"/>
                </a:solidFill>
              </a:rPr>
              <a:t>maya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85602" y="3301321"/>
            <a:ext cx="5129026" cy="1213032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No olvide instanciar antes de poder manipular el objeto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3164117" y="4066862"/>
            <a:ext cx="3294740" cy="2003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96457" y="1204247"/>
            <a:ext cx="11010172" cy="305241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/>
              <a:t>Escribir una clase llamada </a:t>
            </a:r>
            <a:r>
              <a:rPr lang="es-CO" sz="3200" i="1" dirty="0"/>
              <a:t>Perro</a:t>
            </a:r>
            <a:r>
              <a:rPr lang="es-CO" sz="3200" dirty="0"/>
              <a:t>.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/>
              <a:t>Empecemos solo agregando 5  atributos.</a:t>
            </a:r>
          </a:p>
          <a:p>
            <a:pPr marL="457200" indent="-457200">
              <a:buAutoNum type="arabicPeriod"/>
            </a:pPr>
            <a:r>
              <a:rPr lang="es-CO" sz="3200" dirty="0"/>
              <a:t>Crear una copia de la clase Perro.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/>
              <a:t>Crear un objeto -&gt; INSTANCIAR</a:t>
            </a:r>
          </a:p>
          <a:p>
            <a:pPr marL="457200" indent="-457200">
              <a:buAutoNum type="arabicPeriod"/>
            </a:pPr>
            <a:r>
              <a:rPr lang="es-CO" sz="3200" dirty="0"/>
              <a:t>Acceder a todos los atributos del objeto.</a:t>
            </a:r>
          </a:p>
          <a:p>
            <a:pPr marL="457200" indent="-457200">
              <a:buAutoNum type="arabicPeriod"/>
            </a:pPr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Actividad: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1776549" y="4256657"/>
            <a:ext cx="5705204" cy="208017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>
                <a:solidFill>
                  <a:srgbClr val="0070C0"/>
                </a:solidFill>
              </a:rPr>
              <a:t>Atributos:</a:t>
            </a:r>
          </a:p>
          <a:p>
            <a:r>
              <a:rPr lang="es-CO" sz="2800" dirty="0"/>
              <a:t>nombre = “Maya”</a:t>
            </a:r>
          </a:p>
          <a:p>
            <a:r>
              <a:rPr lang="es-CO" sz="2800" dirty="0"/>
              <a:t>edad = 3</a:t>
            </a:r>
          </a:p>
          <a:p>
            <a:r>
              <a:rPr lang="es-CO" sz="2800" dirty="0"/>
              <a:t>color = “Blanco con manchas negras”</a:t>
            </a:r>
          </a:p>
          <a:p>
            <a:endParaRPr lang="es-CO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7429797" y="1473524"/>
            <a:ext cx="4803859" cy="3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3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0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6464" y="248145"/>
            <a:ext cx="5768299" cy="2094509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4" name="Marcador de texto 3"/>
          <p:cNvSpPr txBox="1">
            <a:spLocks/>
          </p:cNvSpPr>
          <p:nvPr/>
        </p:nvSpPr>
        <p:spPr>
          <a:xfrm>
            <a:off x="1333201" y="2617272"/>
            <a:ext cx="10105845" cy="29661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/>
              <a:t>Entender y aplicar las bases de la OOP.</a:t>
            </a:r>
            <a:br>
              <a:rPr lang="es-CO" sz="3200" dirty="0"/>
            </a:br>
            <a:endParaRPr lang="es-CO" sz="3200" dirty="0"/>
          </a:p>
          <a:p>
            <a:r>
              <a:rPr lang="es-CO" sz="3200" dirty="0"/>
              <a:t>Entender y aplicar los 4 pilares de la OOP.</a:t>
            </a:r>
            <a:br>
              <a:rPr lang="es-CO" sz="3200" dirty="0"/>
            </a:br>
            <a:endParaRPr lang="es-CO" sz="3200" dirty="0"/>
          </a:p>
          <a:p>
            <a:r>
              <a:rPr lang="es-CO" sz="3200" dirty="0"/>
              <a:t>Entender por que este paradigma resulta esencial en la programación de hoy en día</a:t>
            </a:r>
          </a:p>
        </p:txBody>
      </p:sp>
    </p:spTree>
    <p:extLst>
      <p:ext uri="{BB962C8B-B14F-4D97-AF65-F5344CB8AC3E}">
        <p14:creationId xmlns:p14="http://schemas.microsoft.com/office/powerpoint/2010/main" val="28942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5194" y="974050"/>
            <a:ext cx="11419883" cy="5644463"/>
          </a:xfrm>
        </p:spPr>
        <p:txBody>
          <a:bodyPr>
            <a:noAutofit/>
          </a:bodyPr>
          <a:lstStyle/>
          <a:p>
            <a:r>
              <a:rPr lang="es-CO" sz="3200" dirty="0"/>
              <a:t>Usando la clase </a:t>
            </a:r>
            <a:r>
              <a:rPr lang="es-CO" sz="3200" i="1" dirty="0"/>
              <a:t>Perro </a:t>
            </a:r>
            <a:r>
              <a:rPr lang="es-CO" sz="3200" dirty="0"/>
              <a:t>obtener los siguientes resultados en su CMD:</a:t>
            </a:r>
            <a:endParaRPr lang="es-CO" sz="3200" i="1" dirty="0"/>
          </a:p>
          <a:p>
            <a:pPr marL="457200" indent="-457200">
              <a:buAutoNum type="arabicPeriod"/>
            </a:pPr>
            <a:r>
              <a:rPr lang="es-CO" sz="3200" dirty="0"/>
              <a:t>Cada uno de los atributos (Nombre, edad, color, etc.)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r>
              <a:rPr lang="es-CO" sz="3200" dirty="0"/>
              <a:t>Cada uno de los atributos, pero anteponiendo el dato al que corresponde.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194" y="248145"/>
            <a:ext cx="6787088" cy="725905"/>
          </a:xfrm>
        </p:spPr>
        <p:txBody>
          <a:bodyPr>
            <a:noAutofit/>
          </a:bodyPr>
          <a:lstStyle/>
          <a:p>
            <a:r>
              <a:rPr lang="es-CO" sz="6000" dirty="0">
                <a:solidFill>
                  <a:srgbClr val="0070C0"/>
                </a:solidFill>
              </a:rPr>
              <a:t>Reto:</a:t>
            </a: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2537136" y="2025203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&gt;&gt;Maya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&gt;&gt;3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&gt;&gt;Blanco con manchas negras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537137" y="4770705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&gt;&gt;Nombre:  Maya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&gt;&gt;Edad:  3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&gt;&gt;Color:  Blanco con manchas negras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8023175" y="4292946"/>
            <a:ext cx="4103614" cy="124414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Tenga en cuenta el tipo de dato (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int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str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506338" y="1658836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2:</a:t>
            </a:r>
          </a:p>
          <a:p>
            <a:endParaRPr lang="es-CO" sz="3600" dirty="0"/>
          </a:p>
          <a:p>
            <a:endParaRPr lang="es-C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Agregaremos métodos a la </a:t>
            </a:r>
            <a:r>
              <a:rPr lang="es-CO" i="1" dirty="0" err="1"/>
              <a:t>class</a:t>
            </a: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Accederemos a los métodos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Manejo de error.  Uso del parámetro </a:t>
            </a:r>
            <a:r>
              <a:rPr lang="es-CO" i="1" dirty="0" err="1"/>
              <a:t>self</a:t>
            </a: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2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2 retos</a:t>
            </a:r>
          </a:p>
          <a:p>
            <a:endParaRPr lang="es-CO" sz="4400" dirty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777948" y="819255"/>
            <a:ext cx="6999600" cy="2865403"/>
          </a:xfrm>
        </p:spPr>
        <p:txBody>
          <a:bodyPr>
            <a:normAutofit/>
          </a:bodyPr>
          <a:lstStyle/>
          <a:p>
            <a:r>
              <a:rPr lang="es-CO" sz="3500" i="1" u="sng" dirty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/>
              <a:t>nombre = “Maya”</a:t>
            </a:r>
          </a:p>
          <a:p>
            <a:r>
              <a:rPr lang="es-CO" sz="3200" dirty="0"/>
              <a:t>edad = 3</a:t>
            </a:r>
          </a:p>
          <a:p>
            <a:r>
              <a:rPr lang="es-CO" sz="3200" dirty="0"/>
              <a:t>color = “Blanco con manchas negras”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-1877" y="1597807"/>
            <a:ext cx="4745784" cy="39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5858912" y="688170"/>
            <a:ext cx="28868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bg1">
                    <a:lumMod val="95000"/>
                  </a:schemeClr>
                </a:solidFill>
              </a:rPr>
              <a:t>Atributos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4862285" y="4293254"/>
            <a:ext cx="6887808" cy="188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ladrar()</a:t>
            </a:r>
          </a:p>
          <a:p>
            <a:r>
              <a:rPr lang="es-CO" sz="3200" dirty="0" err="1"/>
              <a:t>hacer_truco</a:t>
            </a:r>
            <a:r>
              <a:rPr lang="es-CO" sz="3200" dirty="0"/>
              <a:t>()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862285" y="4007622"/>
            <a:ext cx="632255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4585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11471215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agregamos métodos a una </a:t>
            </a:r>
            <a:r>
              <a:rPr lang="es-CO" sz="5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934858" y="2533822"/>
            <a:ext cx="7257142" cy="43241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3000" dirty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(“Guau Guau!”) 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4260192" y="4804229"/>
            <a:ext cx="935922" cy="149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2628599"/>
            <a:ext cx="4576929" cy="406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/>
              <a:t>Creamos una función dentro de la </a:t>
            </a:r>
            <a:r>
              <a:rPr lang="es-CO" sz="2800" i="1" dirty="0" err="1"/>
              <a:t>class</a:t>
            </a:r>
            <a:r>
              <a:rPr lang="es-CO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err="1"/>
              <a:t>Indentado</a:t>
            </a:r>
            <a:endParaRPr lang="es-CO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/>
              <a:t>Elija un buen nombre.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/>
              <a:t>Use </a:t>
            </a:r>
            <a:r>
              <a:rPr lang="es-CO" sz="2800" dirty="0" err="1"/>
              <a:t>palabra_compuesta</a:t>
            </a:r>
            <a:r>
              <a:rPr lang="es-CO" sz="28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/>
              <a:t>No olvide agregar los ‘()’.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/>
              <a:t>Ver PEP 8</a:t>
            </a:r>
            <a:endParaRPr lang="es-CO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0971" y="1210120"/>
            <a:ext cx="6052458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Un Método es lo mismo que una función, pero dentro de una clase.</a:t>
            </a:r>
          </a:p>
        </p:txBody>
      </p:sp>
    </p:spTree>
    <p:extLst>
      <p:ext uri="{BB962C8B-B14F-4D97-AF65-F5344CB8AC3E}">
        <p14:creationId xmlns:p14="http://schemas.microsoft.com/office/powerpoint/2010/main" val="1549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639092" y="912773"/>
            <a:ext cx="7374955" cy="59452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>
                <a:solidFill>
                  <a:srgbClr val="00B0F0"/>
                </a:solidFill>
              </a:rPr>
              <a:t>ladrar():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rgbClr val="FFFF00"/>
                </a:solidFill>
              </a:rPr>
              <a:t>maya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= Perro()  </a:t>
            </a:r>
            <a:r>
              <a:rPr lang="es-CO" sz="2800" dirty="0">
                <a:solidFill>
                  <a:schemeClr val="accent6"/>
                </a:solidFill>
              </a:rPr>
              <a:t># </a:t>
            </a:r>
            <a:r>
              <a:rPr lang="es-CO" sz="2800" dirty="0" err="1">
                <a:solidFill>
                  <a:schemeClr val="accent6"/>
                </a:solidFill>
              </a:rPr>
              <a:t>Instacio</a:t>
            </a:r>
            <a:endParaRPr lang="es-CO" sz="2800" dirty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800" dirty="0" err="1">
                <a:solidFill>
                  <a:srgbClr val="FFFF00"/>
                </a:solidFill>
              </a:rPr>
              <a:t>maya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2800" dirty="0" err="1">
                <a:solidFill>
                  <a:srgbClr val="00B0F0"/>
                </a:solidFill>
              </a:rPr>
              <a:t>ladrar</a:t>
            </a:r>
            <a:r>
              <a:rPr lang="es-CO" sz="2800" dirty="0">
                <a:solidFill>
                  <a:srgbClr val="00B0F0"/>
                </a:solidFill>
              </a:rPr>
              <a:t>()   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323771" y="4305300"/>
            <a:ext cx="1315321" cy="15985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3"/>
          <p:cNvSpPr txBox="1">
            <a:spLocks/>
          </p:cNvSpPr>
          <p:nvPr/>
        </p:nvSpPr>
        <p:spPr>
          <a:xfrm>
            <a:off x="154728" y="2706770"/>
            <a:ext cx="4375053" cy="319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/>
              <a:t>Para acceder al método: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Instanciar primero.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No olvide los ‘()’</a:t>
            </a:r>
          </a:p>
          <a:p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73737" y="3900848"/>
            <a:ext cx="3518263" cy="1469056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No olvide instanciar el objeto antes de poder manipularlo</a:t>
            </a:r>
          </a:p>
        </p:txBody>
      </p:sp>
    </p:spTree>
    <p:extLst>
      <p:ext uri="{BB962C8B-B14F-4D97-AF65-F5344CB8AC3E}">
        <p14:creationId xmlns:p14="http://schemas.microsoft.com/office/powerpoint/2010/main" val="12050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4488120"/>
            <a:ext cx="6278552" cy="227754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err="1"/>
              <a:t>maya.ladrar</a:t>
            </a:r>
            <a:endParaRPr lang="es-CO" sz="3200" dirty="0"/>
          </a:p>
          <a:p>
            <a:r>
              <a:rPr lang="es-CO" sz="3200" dirty="0"/>
              <a:t>  	Permite acceder a atributos</a:t>
            </a:r>
          </a:p>
          <a:p>
            <a:endParaRPr lang="es-CO" sz="1400" dirty="0"/>
          </a:p>
          <a:p>
            <a:r>
              <a:rPr lang="es-CO" sz="3200" dirty="0" err="1"/>
              <a:t>maya.ladrar</a:t>
            </a:r>
            <a:r>
              <a:rPr lang="es-CO" sz="3200" dirty="0"/>
              <a:t>()  </a:t>
            </a:r>
          </a:p>
          <a:p>
            <a:r>
              <a:rPr lang="es-CO" sz="3200" dirty="0"/>
              <a:t>	Permite acceder a los métodos</a:t>
            </a:r>
          </a:p>
        </p:txBody>
      </p:sp>
      <p:sp>
        <p:nvSpPr>
          <p:cNvPr id="2" name="Marcador de texto 3"/>
          <p:cNvSpPr txBox="1">
            <a:spLocks/>
          </p:cNvSpPr>
          <p:nvPr/>
        </p:nvSpPr>
        <p:spPr>
          <a:xfrm>
            <a:off x="5869690" y="234985"/>
            <a:ext cx="6322310" cy="57593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3000" dirty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3000" dirty="0">
                <a:solidFill>
                  <a:schemeClr val="accent6"/>
                </a:solidFill>
              </a:rPr>
              <a:t># </a:t>
            </a:r>
            <a:r>
              <a:rPr lang="es-CO" sz="3000" dirty="0" err="1">
                <a:solidFill>
                  <a:schemeClr val="accent6"/>
                </a:solidFill>
              </a:rPr>
              <a:t>Instacio</a:t>
            </a:r>
            <a:endParaRPr lang="es-CO" sz="3000" dirty="0">
              <a:solidFill>
                <a:schemeClr val="accent6"/>
              </a:solidFill>
            </a:endParaRP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maya.nombre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)    </a:t>
            </a:r>
            <a:r>
              <a:rPr lang="es-CO" sz="3000" dirty="0">
                <a:solidFill>
                  <a:schemeClr val="accent6"/>
                </a:solidFill>
              </a:rPr>
              <a:t># Accedo a un atributo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6068" y="248145"/>
            <a:ext cx="4872249" cy="34778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¿Cuál es la diferencia?</a:t>
            </a:r>
          </a:p>
          <a:p>
            <a:pPr algn="ctr"/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>
                <a:solidFill>
                  <a:schemeClr val="bg1">
                    <a:lumMod val="95000"/>
                  </a:schemeClr>
                </a:solidFill>
              </a:rPr>
              <a:t>maya.ladrar</a:t>
            </a:r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586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7449247" y="756411"/>
            <a:ext cx="4573893" cy="4037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000" dirty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>
                <a:solidFill>
                  <a:schemeClr val="accent6"/>
                </a:solidFill>
              </a:rPr>
              <a:t># </a:t>
            </a:r>
            <a:r>
              <a:rPr lang="es-CO" sz="2000" dirty="0" err="1">
                <a:solidFill>
                  <a:schemeClr val="accent6"/>
                </a:solidFill>
              </a:rPr>
              <a:t>Instacio</a:t>
            </a:r>
            <a:endParaRPr lang="es-CO" sz="2000" dirty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485" t="66675" r="50157" b="19091"/>
          <a:stretch/>
        </p:blipFill>
        <p:spPr>
          <a:xfrm>
            <a:off x="1151842" y="5025430"/>
            <a:ext cx="9854932" cy="17012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21396365">
            <a:off x="409741" y="3549653"/>
            <a:ext cx="6052458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>
                    <a:lumMod val="95000"/>
                  </a:schemeClr>
                </a:solidFill>
              </a:rPr>
              <a:t>Error!!!</a:t>
            </a:r>
          </a:p>
          <a:p>
            <a:pPr algn="ctr"/>
            <a:r>
              <a:rPr lang="es-CO" sz="4800" dirty="0">
                <a:solidFill>
                  <a:schemeClr val="bg1">
                    <a:lumMod val="95000"/>
                  </a:schemeClr>
                </a:solidFill>
              </a:rPr>
              <a:t>¿Pasé un argumento?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78038" y="1573166"/>
            <a:ext cx="657120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/>
              <a:t>Ahora si ejecutemos nuestro código…</a:t>
            </a:r>
          </a:p>
        </p:txBody>
      </p:sp>
    </p:spTree>
    <p:extLst>
      <p:ext uri="{BB962C8B-B14F-4D97-AF65-F5344CB8AC3E}">
        <p14:creationId xmlns:p14="http://schemas.microsoft.com/office/powerpoint/2010/main" val="15178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arreglo este error?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048" t="66675" r="50157" b="19091"/>
          <a:stretch/>
        </p:blipFill>
        <p:spPr>
          <a:xfrm>
            <a:off x="1169243" y="945413"/>
            <a:ext cx="9735190" cy="1701275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343353" y="3389385"/>
            <a:ext cx="6525400" cy="32688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accent6"/>
                </a:solidFill>
              </a:rPr>
              <a:t># Python lo lee así:</a:t>
            </a:r>
          </a:p>
          <a:p>
            <a:r>
              <a:rPr lang="es-CO" sz="4400" dirty="0" err="1">
                <a:solidFill>
                  <a:schemeClr val="bg1">
                    <a:lumMod val="95000"/>
                  </a:schemeClr>
                </a:solidFill>
              </a:rPr>
              <a:t>Perro.ladrar</a:t>
            </a:r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(maya)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200195">
            <a:off x="5197831" y="3692988"/>
            <a:ext cx="6794109" cy="2308324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chemeClr val="bg1">
                    <a:lumMod val="95000"/>
                  </a:schemeClr>
                </a:solidFill>
              </a:rPr>
              <a:t>¿Pasamos un argumento?</a:t>
            </a:r>
          </a:p>
          <a:p>
            <a:pPr algn="ctr"/>
            <a:r>
              <a:rPr lang="es-CO" sz="4800" dirty="0">
                <a:solidFill>
                  <a:schemeClr val="bg1">
                    <a:lumMod val="95000"/>
                  </a:schemeClr>
                </a:solidFill>
              </a:rPr>
              <a:t>Si.  Como argumento pasé el objeto </a:t>
            </a:r>
            <a:r>
              <a:rPr lang="es-CO" sz="4800" i="1" u="sng" dirty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48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3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arreglo este error?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4728" y="2265651"/>
            <a:ext cx="4513152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Agreguemos un parámetro al método</a:t>
            </a:r>
          </a:p>
        </p:txBody>
      </p:sp>
      <p:sp>
        <p:nvSpPr>
          <p:cNvPr id="8" name="Marcador de texto 3"/>
          <p:cNvSpPr txBox="1">
            <a:spLocks/>
          </p:cNvSpPr>
          <p:nvPr/>
        </p:nvSpPr>
        <p:spPr>
          <a:xfrm>
            <a:off x="5283199" y="1712686"/>
            <a:ext cx="6574971" cy="51453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   color = “Blanco con manchas negras”</a:t>
            </a:r>
          </a:p>
          <a:p>
            <a:endParaRPr lang="es-CO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ladrar(</a:t>
            </a:r>
            <a:r>
              <a:rPr lang="es-CO" sz="2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self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>
                <a:solidFill>
                  <a:schemeClr val="accent6"/>
                </a:solidFill>
              </a:rPr>
              <a:t># </a:t>
            </a:r>
            <a:r>
              <a:rPr lang="es-CO" sz="2000" dirty="0" err="1">
                <a:solidFill>
                  <a:schemeClr val="accent6"/>
                </a:solidFill>
              </a:rPr>
              <a:t>Instacio</a:t>
            </a:r>
            <a:endParaRPr lang="es-CO" sz="2000" dirty="0">
              <a:solidFill>
                <a:schemeClr val="accent6"/>
              </a:solidFill>
            </a:endParaRPr>
          </a:p>
          <a:p>
            <a:endParaRPr lang="es-CO" sz="9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798749" y="2905511"/>
            <a:ext cx="2383929" cy="314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3603" t="78274" r="60731" b="19175"/>
          <a:stretch/>
        </p:blipFill>
        <p:spPr>
          <a:xfrm>
            <a:off x="630236" y="1044524"/>
            <a:ext cx="10425113" cy="4191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81728" y="3541585"/>
            <a:ext cx="4259151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/>
              <a:t>Se usa </a:t>
            </a:r>
            <a:r>
              <a:rPr lang="es-CO" sz="3600" i="1" dirty="0" err="1"/>
              <a:t>self</a:t>
            </a:r>
            <a:r>
              <a:rPr lang="es-CO" sz="3600" dirty="0"/>
              <a:t> como convención, pero se puede usar cualquier otro nombre.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26" name="Picture 2" descr="http://insurancebusters.net/wp-content/uploads/2014/12/InsuranceBusters.net-problem-solv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128">
            <a:off x="9044453" y="3085295"/>
            <a:ext cx="2981174" cy="298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adroTexto 2"/>
          <p:cNvSpPr txBox="1"/>
          <p:nvPr/>
        </p:nvSpPr>
        <p:spPr>
          <a:xfrm>
            <a:off x="5283199" y="6396335"/>
            <a:ext cx="254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solidFill>
                  <a:schemeClr val="bg1"/>
                </a:solidFill>
              </a:rPr>
              <a:t>Perro.ladrar</a:t>
            </a:r>
            <a:r>
              <a:rPr lang="es-CO" sz="2400" dirty="0">
                <a:solidFill>
                  <a:schemeClr val="bg1"/>
                </a:solidFill>
              </a:rPr>
              <a:t>(maya)</a:t>
            </a:r>
          </a:p>
        </p:txBody>
      </p:sp>
    </p:spTree>
    <p:extLst>
      <p:ext uri="{BB962C8B-B14F-4D97-AF65-F5344CB8AC3E}">
        <p14:creationId xmlns:p14="http://schemas.microsoft.com/office/powerpoint/2010/main" val="39242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1"/>
            <a:ext cx="11122199" cy="420360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s-CO" sz="3200" dirty="0"/>
              <a:t>Crear un método llamado </a:t>
            </a:r>
            <a:r>
              <a:rPr lang="es-CO" sz="3200" i="1" dirty="0"/>
              <a:t>sentarse() </a:t>
            </a:r>
            <a:r>
              <a:rPr lang="es-CO" sz="3200" dirty="0"/>
              <a:t>e imprimir el siguiente resultado en CMD: </a:t>
            </a:r>
          </a:p>
          <a:p>
            <a:endParaRPr lang="es-CO" sz="3200" dirty="0"/>
          </a:p>
          <a:p>
            <a:r>
              <a:rPr lang="es-CO" sz="3200" dirty="0"/>
              <a:t>	</a:t>
            </a:r>
          </a:p>
          <a:p>
            <a:pPr marL="457200" indent="-457200">
              <a:buAutoNum type="arabicPeriod" startAt="2"/>
            </a:pPr>
            <a:r>
              <a:rPr lang="es-CO" sz="3200" dirty="0"/>
              <a:t>Crear otro método llamado </a:t>
            </a:r>
            <a:r>
              <a:rPr lang="es-CO" sz="3200" i="1" dirty="0"/>
              <a:t>dormir() </a:t>
            </a:r>
            <a:r>
              <a:rPr lang="es-CO" sz="3200" dirty="0"/>
              <a:t>e imprimir el siguiente resultado en CMD:</a:t>
            </a:r>
          </a:p>
          <a:p>
            <a:r>
              <a:rPr lang="es-CO" sz="32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Actividad:</a:t>
            </a: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23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2296194" y="326689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El perro se esta sentando!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296194" y="5346529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El perro se va a dormir ya mismo!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428567" cy="85233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Temas a tratar: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2510" y="955964"/>
            <a:ext cx="11707090" cy="5777345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Que es la Programación Orientada a Objetos (OOP)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Que es un objeto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una </a:t>
            </a:r>
            <a:r>
              <a:rPr lang="es-CO" sz="2800" i="1" dirty="0" err="1">
                <a:solidFill>
                  <a:schemeClr val="tx1"/>
                </a:solidFill>
              </a:rPr>
              <a:t>class</a:t>
            </a:r>
            <a:endParaRPr lang="es-CO" sz="2800" i="1" dirty="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Para qué sirve la OOP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Analizar los dos componentes de un objeto (Atributos y Métodos)</a:t>
            </a:r>
          </a:p>
          <a:p>
            <a:pPr lvl="1"/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Crear una </a:t>
            </a:r>
            <a:r>
              <a:rPr lang="es-CO" sz="3200" dirty="0" err="1">
                <a:solidFill>
                  <a:schemeClr val="tx1"/>
                </a:solidFill>
              </a:rPr>
              <a:t>Class</a:t>
            </a:r>
            <a:r>
              <a:rPr lang="es-CO" sz="3200" dirty="0">
                <a:solidFill>
                  <a:schemeClr val="tx1"/>
                </a:solidFill>
              </a:rPr>
              <a:t> y jugar con todas las opciones que esta nos permite. 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tx1"/>
                </a:solidFill>
              </a:rPr>
              <a:t>Instanciar, </a:t>
            </a:r>
            <a:r>
              <a:rPr lang="es-CO" sz="3200" dirty="0">
                <a:solidFill>
                  <a:schemeClr val="tx1"/>
                </a:solidFill>
              </a:rPr>
              <a:t>inicializar, agregar métodos.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tx1"/>
                </a:solidFill>
              </a:rPr>
              <a:t>Acceder a atributos desde los métodos.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Analizar y usar los 4 pilares de la OOP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tx1"/>
                </a:solidFill>
              </a:rPr>
              <a:t>Abstracción, Encapsulamiento, Herencia y Polimorfismo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1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75606" y="944037"/>
            <a:ext cx="7966873" cy="2507501"/>
          </a:xfrm>
        </p:spPr>
        <p:txBody>
          <a:bodyPr>
            <a:normAutofit/>
          </a:bodyPr>
          <a:lstStyle/>
          <a:p>
            <a:r>
              <a:rPr lang="es-CO" sz="3200" dirty="0"/>
              <a:t>Usando la clase </a:t>
            </a:r>
            <a:r>
              <a:rPr lang="es-CO" sz="3200" i="1" dirty="0"/>
              <a:t>Perro, </a:t>
            </a:r>
            <a:r>
              <a:rPr lang="es-CO" sz="3200" dirty="0"/>
              <a:t>modifique los métodos para obtener los siguientes resultados en su CMD.  Observe que el nombre ‘Maya’ es el asignado al atributo </a:t>
            </a:r>
            <a:r>
              <a:rPr lang="es-CO" sz="3200" i="1" dirty="0"/>
              <a:t>nombre</a:t>
            </a:r>
            <a:r>
              <a:rPr lang="es-CO" sz="3200" dirty="0"/>
              <a:t>.</a:t>
            </a:r>
            <a:endParaRPr lang="es-CO" sz="3200" i="1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Reto:</a:t>
            </a: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597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3"/>
          <p:cNvSpPr txBox="1">
            <a:spLocks/>
          </p:cNvSpPr>
          <p:nvPr/>
        </p:nvSpPr>
        <p:spPr>
          <a:xfrm>
            <a:off x="2577005" y="4814545"/>
            <a:ext cx="6037564" cy="191761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Si encuentra un error diciendo que la variable </a:t>
            </a:r>
            <a:r>
              <a:rPr lang="es-CO" sz="3200" b="1" i="1" dirty="0">
                <a:solidFill>
                  <a:schemeClr val="bg1">
                    <a:lumMod val="95000"/>
                  </a:schemeClr>
                </a:solidFill>
              </a:rPr>
              <a:t>nombre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no existe, lo solucionaremos en la siguiente parte del taller</a:t>
            </a:r>
          </a:p>
        </p:txBody>
      </p:sp>
      <p:sp>
        <p:nvSpPr>
          <p:cNvPr id="12" name="Marcador de texto 3"/>
          <p:cNvSpPr txBox="1">
            <a:spLocks/>
          </p:cNvSpPr>
          <p:nvPr/>
        </p:nvSpPr>
        <p:spPr>
          <a:xfrm>
            <a:off x="1623092" y="282246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Maya se esta sentando!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623092" y="3863500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Maya se va a dormir ya mismo!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12738" y="1074059"/>
            <a:ext cx="10829319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3:</a:t>
            </a:r>
          </a:p>
          <a:p>
            <a:endParaRPr lang="es-CO" sz="3600" dirty="0"/>
          </a:p>
          <a:p>
            <a:endParaRPr lang="es-C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Accederemos a los atributos desde los métodos.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Uso de </a:t>
            </a:r>
            <a:r>
              <a:rPr lang="es-CO" i="1" dirty="0"/>
              <a:t>__</a:t>
            </a:r>
            <a:r>
              <a:rPr lang="es-CO" i="1" dirty="0" err="1"/>
              <a:t>init</a:t>
            </a:r>
            <a:r>
              <a:rPr lang="es-CO" i="1" dirty="0"/>
              <a:t>__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Diferenciar entre CLASS ATTRIBUTES e INSTANCE ATTRIBUTES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endParaRPr lang="es-CO" sz="4400" dirty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solucionamos este error?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161183" y="2290574"/>
            <a:ext cx="8030817" cy="45674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3000" dirty="0">
                <a:solidFill>
                  <a:srgbClr val="00B0F0"/>
                </a:solidFill>
              </a:rPr>
              <a:t> </a:t>
            </a:r>
            <a:r>
              <a:rPr lang="es-CO" sz="3000" dirty="0" err="1">
                <a:solidFill>
                  <a:srgbClr val="00B0F0"/>
                </a:solidFill>
              </a:rPr>
              <a:t>def</a:t>
            </a:r>
            <a:r>
              <a:rPr lang="es-CO" sz="3000" dirty="0">
                <a:solidFill>
                  <a:srgbClr val="00B0F0"/>
                </a:solidFill>
              </a:rPr>
              <a:t> </a:t>
            </a:r>
            <a:r>
              <a:rPr lang="es-CO" sz="3000" dirty="0">
                <a:solidFill>
                  <a:srgbClr val="FF0000"/>
                </a:solidFill>
              </a:rPr>
              <a:t>__</a:t>
            </a:r>
            <a:r>
              <a:rPr lang="es-CO" sz="3000" dirty="0" err="1">
                <a:solidFill>
                  <a:srgbClr val="FF0000"/>
                </a:solidFill>
              </a:rPr>
              <a:t>init</a:t>
            </a:r>
            <a:r>
              <a:rPr lang="es-CO" sz="3000" dirty="0">
                <a:solidFill>
                  <a:srgbClr val="FF0000"/>
                </a:solidFill>
              </a:rPr>
              <a:t>__(</a:t>
            </a:r>
            <a:r>
              <a:rPr lang="es-CO" sz="3000" dirty="0" err="1">
                <a:solidFill>
                  <a:srgbClr val="FFFF00"/>
                </a:solidFill>
              </a:rPr>
              <a:t>self</a:t>
            </a:r>
            <a:r>
              <a:rPr lang="es-CO" sz="3000" dirty="0">
                <a:solidFill>
                  <a:srgbClr val="FF0000"/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3000" dirty="0" err="1">
                <a:solidFill>
                  <a:srgbClr val="FFFF00"/>
                </a:solidFill>
              </a:rPr>
              <a:t>self.</a:t>
            </a:r>
            <a:r>
              <a:rPr lang="es-CO" sz="3000" dirty="0" err="1">
                <a:solidFill>
                  <a:srgbClr val="92D050"/>
                </a:solidFill>
              </a:rPr>
              <a:t>nombre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3000" dirty="0" err="1">
                <a:solidFill>
                  <a:srgbClr val="FFFF00"/>
                </a:solidFill>
              </a:rPr>
              <a:t>self.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color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sentarse(</a:t>
            </a:r>
            <a:r>
              <a:rPr lang="es-CO" sz="2800" dirty="0" err="1">
                <a:solidFill>
                  <a:srgbClr val="FFFF00"/>
                </a:solidFill>
              </a:rPr>
              <a:t>self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(“</a:t>
            </a:r>
            <a:r>
              <a:rPr lang="es-CO" sz="2800" dirty="0">
                <a:solidFill>
                  <a:schemeClr val="accent2">
                    <a:lumMod val="75000"/>
                  </a:schemeClr>
                </a:solidFill>
              </a:rPr>
              <a:t>{}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se esta sentando”.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format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>
                <a:solidFill>
                  <a:srgbClr val="FFFF00"/>
                </a:solidFill>
              </a:rPr>
              <a:t>self.</a:t>
            </a:r>
            <a:r>
              <a:rPr lang="es-CO" sz="2800" dirty="0" err="1">
                <a:solidFill>
                  <a:srgbClr val="92D050"/>
                </a:solidFill>
              </a:rPr>
              <a:t>nombre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))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(f“{</a:t>
            </a:r>
            <a:r>
              <a:rPr lang="es-CO" sz="2800" dirty="0" err="1">
                <a:solidFill>
                  <a:srgbClr val="FFFF00"/>
                </a:solidFill>
              </a:rPr>
              <a:t>self.</a:t>
            </a:r>
            <a:r>
              <a:rPr lang="es-CO" sz="2800" dirty="0" err="1">
                <a:solidFill>
                  <a:srgbClr val="92D050"/>
                </a:solidFill>
              </a:rPr>
              <a:t>nombre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} se esta sentando. ”)  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maya = Maya()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15602" y="3271235"/>
            <a:ext cx="1402102" cy="5857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67" t="81760" r="43808" b="10459"/>
          <a:stretch/>
        </p:blipFill>
        <p:spPr>
          <a:xfrm>
            <a:off x="225561" y="980848"/>
            <a:ext cx="11595378" cy="954914"/>
          </a:xfrm>
          <a:prstGeom prst="rect">
            <a:avLst/>
          </a:prstGeom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154728" y="3271235"/>
            <a:ext cx="3781168" cy="340341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Debemos iniciar los atributos.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De esta forma todos los atributos son accesibles dentro de toda la </a:t>
            </a:r>
            <a:r>
              <a:rPr lang="es-CO" sz="3200" b="1" i="1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endParaRPr lang="es-CO" sz="32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Distinción importante!!!!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293217" y="998094"/>
            <a:ext cx="6722772" cy="58599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>
                <a:solidFill>
                  <a:srgbClr val="FFFF00"/>
                </a:solidFill>
              </a:rPr>
              <a:t>nombre = “Maya”</a:t>
            </a:r>
          </a:p>
          <a:p>
            <a:endParaRPr lang="es-CO" sz="1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6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600" dirty="0" err="1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6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self.raza</a:t>
            </a:r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</a:t>
            </a:r>
            <a:r>
              <a:rPr lang="es-CO" sz="2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Dalmata</a:t>
            </a:r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</a:t>
            </a:r>
          </a:p>
          <a:p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</a:t>
            </a:r>
            <a:r>
              <a:rPr lang="es-CO" sz="2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self.color</a:t>
            </a:r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“Blanco con manchas negras”</a:t>
            </a:r>
          </a:p>
          <a:p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       …</a:t>
            </a:r>
          </a:p>
          <a:p>
            <a:r>
              <a:rPr lang="es-CO" sz="9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maya = Perro()</a:t>
            </a:r>
          </a:p>
          <a:p>
            <a:endParaRPr lang="es-CO" sz="2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Toda la </a:t>
            </a:r>
            <a:r>
              <a:rPr lang="es-CO" sz="2600" dirty="0" err="1">
                <a:solidFill>
                  <a:srgbClr val="92D050"/>
                </a:solidFill>
              </a:rPr>
              <a:t>class</a:t>
            </a:r>
            <a:r>
              <a:rPr lang="es-CO" sz="2600" dirty="0">
                <a:solidFill>
                  <a:srgbClr val="92D050"/>
                </a:solidFill>
              </a:rPr>
              <a:t> cambia de nombre!!!</a:t>
            </a:r>
          </a:p>
          <a:p>
            <a:r>
              <a:rPr lang="es-CO" sz="2600" dirty="0" err="1">
                <a:solidFill>
                  <a:schemeClr val="bg1">
                    <a:lumMod val="95000"/>
                  </a:schemeClr>
                </a:solidFill>
              </a:rPr>
              <a:t>Perro.nombre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600" dirty="0">
                <a:solidFill>
                  <a:schemeClr val="bg1"/>
                </a:solidFill>
              </a:rPr>
              <a:t>“Lucas” </a:t>
            </a:r>
          </a:p>
          <a:p>
            <a:endParaRPr lang="es-CO" sz="2600" dirty="0">
              <a:solidFill>
                <a:schemeClr val="bg1"/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Solo el objeto ‘maya’ cambia de nombre</a:t>
            </a:r>
          </a:p>
          <a:p>
            <a:r>
              <a:rPr lang="es-CO" sz="2600" dirty="0" err="1">
                <a:solidFill>
                  <a:schemeClr val="bg1"/>
                </a:solidFill>
              </a:rPr>
              <a:t>maya.nombre</a:t>
            </a:r>
            <a:r>
              <a:rPr lang="es-CO" sz="2600" dirty="0">
                <a:solidFill>
                  <a:schemeClr val="bg1"/>
                </a:solidFill>
              </a:rPr>
              <a:t> = “Mayita”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1828799" y="1313067"/>
            <a:ext cx="3073846" cy="6316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/>
              <a:t>Class</a:t>
            </a:r>
            <a:r>
              <a:rPr lang="es-CO" sz="3200" dirty="0"/>
              <a:t> </a:t>
            </a:r>
            <a:r>
              <a:rPr lang="es-CO" sz="3200" dirty="0" err="1"/>
              <a:t>Attributes</a:t>
            </a:r>
            <a:endParaRPr lang="es-CO" sz="3200" dirty="0"/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127116" y="2655295"/>
            <a:ext cx="2970815" cy="7120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/>
              <a:t>Instance</a:t>
            </a:r>
            <a:r>
              <a:rPr lang="es-CO" sz="3200" dirty="0"/>
              <a:t> </a:t>
            </a:r>
            <a:r>
              <a:rPr lang="es-CO" sz="3200" dirty="0" err="1"/>
              <a:t>Attributes</a:t>
            </a:r>
            <a:endParaRPr lang="es-CO" sz="3200" dirty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5250891"/>
            <a:ext cx="4943203" cy="124267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600" dirty="0">
                <a:solidFill>
                  <a:schemeClr val="bg1"/>
                </a:solidFill>
              </a:rPr>
              <a:t>Yo puedo reasignar valores a la atributos!!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26025" y="851848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Aprenderemos en parte 4:</a:t>
            </a:r>
          </a:p>
          <a:p>
            <a:endParaRPr lang="es-CO" sz="3600" dirty="0"/>
          </a:p>
          <a:p>
            <a:endParaRPr lang="es-C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Pasaremos diferentes valores a los atributos</a:t>
            </a: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1 Ejercicio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3 retos</a:t>
            </a:r>
          </a:p>
          <a:p>
            <a:endParaRPr lang="es-CO" sz="4400" dirty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08107" y="5860179"/>
            <a:ext cx="11165597" cy="725905"/>
          </a:xfrm>
        </p:spPr>
        <p:txBody>
          <a:bodyPr>
            <a:normAutofit fontScale="90000"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¿Cómo pasamos diferentes valores como atributos?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678830" y="496291"/>
            <a:ext cx="9288043" cy="72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rgbClr val="0070C0"/>
                </a:solidFill>
              </a:rPr>
              <a:t>¡No todos los perros se llaman Maya!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12" y="1603374"/>
            <a:ext cx="7199291" cy="4053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2784" y="279256"/>
            <a:ext cx="10371605" cy="1240449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pasamos diferentes valores como atributos?</a:t>
            </a: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332784" y="2215166"/>
            <a:ext cx="4375053" cy="268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/>
              <a:t>Al iniciar los atributos, agregamos la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Elija un buen nombre.</a:t>
            </a: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5434885" y="1519706"/>
            <a:ext cx="6757115" cy="52030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800" dirty="0">
                <a:solidFill>
                  <a:srgbClr val="FFFF00"/>
                </a:solidFill>
              </a:rPr>
              <a:t>nombre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self.nombre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800" dirty="0">
                <a:solidFill>
                  <a:srgbClr val="FFFF00"/>
                </a:solidFill>
              </a:rPr>
              <a:t>nombre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self.color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maya = Perro(“Maya”)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bongo = Perro(“Bongo”)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43211" y="2391565"/>
            <a:ext cx="3245476" cy="303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119366" y="4910191"/>
            <a:ext cx="3041459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Cuando instancie, pase el valor del atributo.</a:t>
            </a:r>
          </a:p>
        </p:txBody>
      </p:sp>
    </p:spTree>
    <p:extLst>
      <p:ext uri="{BB962C8B-B14F-4D97-AF65-F5344CB8AC3E}">
        <p14:creationId xmlns:p14="http://schemas.microsoft.com/office/powerpoint/2010/main" val="1035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82581" y="496291"/>
            <a:ext cx="10220630" cy="10637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000" dirty="0">
                <a:solidFill>
                  <a:srgbClr val="0070C0"/>
                </a:solidFill>
              </a:rPr>
              <a:t>¡No todos los perros son de la misma raza o el mismo color!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04" y="1875208"/>
            <a:ext cx="8169184" cy="459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8145"/>
            <a:ext cx="8783782" cy="695200"/>
          </a:xfrm>
        </p:spPr>
        <p:txBody>
          <a:bodyPr>
            <a:normAutofit fontScale="90000"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se manejará este taller?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8811" y="1505620"/>
            <a:ext cx="10515600" cy="4706496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Presentar el tema.  Paso a paso.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Practicar.  Ejercicios dirigidos y retos.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Producir.  Aplicar todo el conocimiento adquirido a un ejercicio final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0"/>
            <a:ext cx="11122199" cy="4747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/>
              <a:t>Modificar el código anterior para agregar otros atributos (raza y color.) Imprima en el CMD los nuevos atributos.</a:t>
            </a:r>
          </a:p>
          <a:p>
            <a:pPr marL="457200" indent="-457200">
              <a:buAutoNum type="arabicPeriod"/>
            </a:pPr>
            <a:r>
              <a:rPr lang="es-CO" sz="3200" dirty="0"/>
              <a:t>Agregar un método llamado </a:t>
            </a:r>
            <a:r>
              <a:rPr lang="es-CO" sz="3200" i="1" dirty="0" err="1"/>
              <a:t>describir_perro</a:t>
            </a:r>
            <a:r>
              <a:rPr lang="es-CO" sz="3200" i="1" dirty="0"/>
              <a:t>(), </a:t>
            </a:r>
            <a:r>
              <a:rPr lang="es-CO" sz="3200" dirty="0"/>
              <a:t>para obtener el siguiente resultado en el CMD:</a:t>
            </a:r>
          </a:p>
          <a:p>
            <a:endParaRPr lang="es-CO" sz="2400" dirty="0"/>
          </a:p>
          <a:p>
            <a:r>
              <a:rPr lang="es-CO" sz="2400" dirty="0"/>
              <a:t>	</a:t>
            </a:r>
          </a:p>
          <a:p>
            <a:r>
              <a:rPr lang="es-CO" sz="24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9999" y="587687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Actividad y Reto:</a:t>
            </a: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5" y="396811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906669" y="4358487"/>
            <a:ext cx="9988857" cy="18523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&gt;&gt;Maya es un dálmata color blanco con manchas negras.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&gt;&gt;Dana es un 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dóberman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color negro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&gt;&gt;Motas es un 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french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poodle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color blanco.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01012" y="2843550"/>
            <a:ext cx="10538034" cy="318508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/>
              <a:t>Crear una lista de 5 nombres y que al instanciar se elija el nombre del perro de forma aleatoria.</a:t>
            </a:r>
          </a:p>
          <a:p>
            <a:pPr marL="457200" indent="-457200">
              <a:buAutoNum type="arabicPeriod" startAt="2"/>
            </a:pPr>
            <a:endParaRPr lang="es-CO" sz="1200" dirty="0"/>
          </a:p>
          <a:p>
            <a:pPr marL="457200" indent="-457200">
              <a:buAutoNum type="arabicPeriod" startAt="2"/>
            </a:pPr>
            <a:r>
              <a:rPr lang="es-CO" sz="3200" dirty="0"/>
              <a:t>Crear una lista con 5 nombres, otra con 5 razas, y otra con 5 colores y que al instanciar se elija el nombre del perro, la raza y el color de forma aleatoria.</a:t>
            </a:r>
          </a:p>
          <a:p>
            <a:endParaRPr lang="es-CO" sz="3200" dirty="0"/>
          </a:p>
          <a:p>
            <a:pPr marL="457200" indent="-457200">
              <a:buAutoNum type="arabicPeriod" startAt="2"/>
            </a:pPr>
            <a:endParaRPr lang="es-CO" sz="2400" dirty="0"/>
          </a:p>
          <a:p>
            <a:endParaRPr lang="es-CO" sz="2400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52879" y="314401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¿Reto opcional?: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98706" y="5597954"/>
            <a:ext cx="1094264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Deberá usar el módulo </a:t>
            </a:r>
            <a:r>
              <a:rPr lang="es-CO" sz="3200" i="1" dirty="0" err="1"/>
              <a:t>random</a:t>
            </a:r>
            <a:endParaRPr lang="es-CO" sz="32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Considere generar el nombre al azar al momento de instanciar.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91" y="248145"/>
            <a:ext cx="3670300" cy="2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escargas\Pictures\GIFs\sheldon-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3" y="2319546"/>
            <a:ext cx="7177028" cy="305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4"/>
          <p:cNvSpPr txBox="1">
            <a:spLocks/>
          </p:cNvSpPr>
          <p:nvPr/>
        </p:nvSpPr>
        <p:spPr>
          <a:xfrm>
            <a:off x="328430" y="688559"/>
            <a:ext cx="9288043" cy="1240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vamos?</a:t>
            </a:r>
          </a:p>
        </p:txBody>
      </p:sp>
    </p:spTree>
    <p:extLst>
      <p:ext uri="{BB962C8B-B14F-4D97-AF65-F5344CB8AC3E}">
        <p14:creationId xmlns:p14="http://schemas.microsoft.com/office/powerpoint/2010/main" val="2392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>
          <a:xfrm>
            <a:off x="588986" y="396811"/>
            <a:ext cx="5913414" cy="4871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rgbClr val="FFC000"/>
                </a:solidFill>
              </a:rPr>
              <a:t>Nombre de la </a:t>
            </a:r>
            <a:r>
              <a:rPr lang="es-CO" sz="4000" i="1" dirty="0" err="1">
                <a:solidFill>
                  <a:srgbClr val="FFC000"/>
                </a:solidFill>
              </a:rPr>
              <a:t>class</a:t>
            </a:r>
            <a:endParaRPr lang="es-CO" sz="4000" i="1" dirty="0">
              <a:solidFill>
                <a:srgbClr val="FFC000"/>
              </a:solidFill>
            </a:endParaRPr>
          </a:p>
          <a:p>
            <a:r>
              <a:rPr lang="es-CO" dirty="0"/>
              <a:t>	</a:t>
            </a:r>
            <a:r>
              <a:rPr lang="es-CO" sz="3600" dirty="0"/>
              <a:t>Sustantivo</a:t>
            </a:r>
          </a:p>
          <a:p>
            <a:endParaRPr lang="es-CO" dirty="0"/>
          </a:p>
          <a:p>
            <a:r>
              <a:rPr lang="es-CO" sz="4000" dirty="0">
                <a:solidFill>
                  <a:srgbClr val="FF0000"/>
                </a:solidFill>
              </a:rPr>
              <a:t>Atributos</a:t>
            </a:r>
          </a:p>
          <a:p>
            <a:r>
              <a:rPr lang="es-CO" dirty="0"/>
              <a:t>	</a:t>
            </a:r>
            <a:r>
              <a:rPr lang="es-CO" sz="3600" dirty="0"/>
              <a:t>Adjetivos-características</a:t>
            </a:r>
          </a:p>
          <a:p>
            <a:endParaRPr lang="es-CO" dirty="0"/>
          </a:p>
          <a:p>
            <a:r>
              <a:rPr lang="es-CO" sz="4000" dirty="0">
                <a:solidFill>
                  <a:srgbClr val="0070C0"/>
                </a:solidFill>
              </a:rPr>
              <a:t>Métodos</a:t>
            </a:r>
            <a:endParaRPr lang="es-CO" dirty="0">
              <a:solidFill>
                <a:srgbClr val="0070C0"/>
              </a:solidFill>
            </a:endParaRPr>
          </a:p>
          <a:p>
            <a:r>
              <a:rPr lang="es-CO" dirty="0"/>
              <a:t>	</a:t>
            </a:r>
            <a:r>
              <a:rPr lang="es-CO" sz="3600" dirty="0"/>
              <a:t>Verbos - Acciones</a:t>
            </a:r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6599582" y="4863548"/>
            <a:ext cx="5011205" cy="1985586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También llamado:</a:t>
            </a:r>
          </a:p>
          <a:p>
            <a:r>
              <a:rPr lang="es-CO" dirty="0"/>
              <a:t>	-Interfaz</a:t>
            </a:r>
          </a:p>
          <a:p>
            <a:r>
              <a:rPr lang="es-CO" dirty="0"/>
              <a:t>	-Esqueleto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7474226" y="708326"/>
            <a:ext cx="4477343" cy="36383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>
                <a:solidFill>
                  <a:srgbClr val="FFFF00"/>
                </a:solidFill>
              </a:rPr>
              <a:t>Perro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>
                <a:solidFill>
                  <a:schemeClr val="bg1"/>
                </a:solidFill>
              </a:rPr>
              <a:t>init</a:t>
            </a:r>
            <a:r>
              <a:rPr lang="es-CO" sz="2800" dirty="0">
                <a:solidFill>
                  <a:schemeClr val="bg1"/>
                </a:solidFill>
              </a:rPr>
              <a:t>__(</a:t>
            </a:r>
            <a:r>
              <a:rPr lang="es-CO" sz="2800" dirty="0" err="1">
                <a:solidFill>
                  <a:schemeClr val="bg1"/>
                </a:solidFill>
              </a:rPr>
              <a:t>self</a:t>
            </a:r>
            <a:r>
              <a:rPr lang="es-CO" sz="2800" dirty="0">
                <a:solidFill>
                  <a:schemeClr val="bg1"/>
                </a:solidFill>
              </a:rPr>
              <a:t>, nombre):</a:t>
            </a:r>
          </a:p>
          <a:p>
            <a:r>
              <a:rPr lang="es-CO" sz="2800" dirty="0">
                <a:solidFill>
                  <a:schemeClr val="bg1"/>
                </a:solidFill>
              </a:rPr>
              <a:t>        </a:t>
            </a:r>
            <a:r>
              <a:rPr lang="es-CO" sz="2800" dirty="0" err="1">
                <a:solidFill>
                  <a:srgbClr val="FF0000"/>
                </a:solidFill>
              </a:rPr>
              <a:t>self.nombre</a:t>
            </a:r>
            <a:r>
              <a:rPr lang="es-CO" sz="2800" dirty="0">
                <a:solidFill>
                  <a:srgbClr val="FF0000"/>
                </a:solidFill>
              </a:rPr>
              <a:t> = </a:t>
            </a:r>
            <a:r>
              <a:rPr lang="es-CO" sz="2800" dirty="0" err="1">
                <a:solidFill>
                  <a:srgbClr val="FF0000"/>
                </a:solidFill>
              </a:rPr>
              <a:t>name</a:t>
            </a:r>
            <a:endParaRPr lang="es-CO" sz="2800" dirty="0">
              <a:solidFill>
                <a:srgbClr val="FF0000"/>
              </a:solidFill>
            </a:endParaRPr>
          </a:p>
          <a:p>
            <a:r>
              <a:rPr lang="es-CO" sz="2800" dirty="0">
                <a:solidFill>
                  <a:srgbClr val="FF0000"/>
                </a:solidFill>
              </a:rPr>
              <a:t>        </a:t>
            </a:r>
            <a:r>
              <a:rPr lang="es-CO" sz="2800" dirty="0" err="1">
                <a:solidFill>
                  <a:srgbClr val="FF0000"/>
                </a:solidFill>
              </a:rPr>
              <a:t>self.color</a:t>
            </a:r>
            <a:r>
              <a:rPr lang="es-CO" sz="2800" dirty="0">
                <a:solidFill>
                  <a:srgbClr val="FF0000"/>
                </a:solidFill>
              </a:rPr>
              <a:t> = “Blanco”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>
                <a:solidFill>
                  <a:srgbClr val="00B0F0"/>
                </a:solidFill>
              </a:rPr>
              <a:t>def</a:t>
            </a:r>
            <a:r>
              <a:rPr lang="es-CO" sz="2800" dirty="0">
                <a:solidFill>
                  <a:srgbClr val="00B0F0"/>
                </a:solidFill>
              </a:rPr>
              <a:t> ladrar():</a:t>
            </a:r>
          </a:p>
          <a:p>
            <a:r>
              <a:rPr lang="es-CO" sz="2800" dirty="0">
                <a:solidFill>
                  <a:srgbClr val="00B0F0"/>
                </a:solidFill>
              </a:rPr>
              <a:t>        </a:t>
            </a:r>
            <a:r>
              <a:rPr lang="es-CO" sz="2800" dirty="0" err="1">
                <a:solidFill>
                  <a:srgbClr val="00B0F0"/>
                </a:solidFill>
              </a:rPr>
              <a:t>print</a:t>
            </a:r>
            <a:r>
              <a:rPr lang="es-CO" sz="2800" dirty="0">
                <a:solidFill>
                  <a:srgbClr val="00B0F0"/>
                </a:solidFill>
              </a:rPr>
              <a:t>(“Guau Guau!”)</a:t>
            </a:r>
            <a:endParaRPr lang="es-CO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78054" y="1447293"/>
            <a:ext cx="6787088" cy="725905"/>
          </a:xfrm>
        </p:spPr>
        <p:txBody>
          <a:bodyPr>
            <a:noAutofit/>
          </a:bodyPr>
          <a:lstStyle/>
          <a:p>
            <a:r>
              <a:rPr lang="es-CO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Sigamos!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716379" y="3850105"/>
            <a:ext cx="6665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0070C0"/>
                </a:solidFill>
              </a:rPr>
              <a:t>4 pilares de la OOP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4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212" y="2027935"/>
            <a:ext cx="4127666" cy="2823636"/>
          </a:xfrm>
        </p:spPr>
        <p:txBody>
          <a:bodyPr>
            <a:normAutofit/>
          </a:bodyPr>
          <a:lstStyle/>
          <a:p>
            <a:r>
              <a:rPr lang="es-CO" sz="6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</a:t>
            </a:r>
            <a:br>
              <a:rPr lang="es-CO" sz="6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OOP</a:t>
            </a:r>
          </a:p>
        </p:txBody>
      </p:sp>
      <p:sp>
        <p:nvSpPr>
          <p:cNvPr id="3" name="AutoShape 2" descr="Resultado de imagen para 4 colum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7" name="Picture 3" descr="C:\Users\Nicolás Táutiva\Desktop\descarg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4573" r="7002" b="11590"/>
          <a:stretch/>
        </p:blipFill>
        <p:spPr bwMode="auto">
          <a:xfrm>
            <a:off x="4283240" y="6992"/>
            <a:ext cx="7050505" cy="6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693531" y="635826"/>
            <a:ext cx="2146492" cy="1207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i="1" dirty="0">
                <a:solidFill>
                  <a:srgbClr val="FF0000"/>
                </a:solidFill>
              </a:rPr>
              <a:t>OOP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 rot="16200000">
            <a:off x="3972596" y="3856979"/>
            <a:ext cx="3535613" cy="74022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Abstracción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5076242" y="3672151"/>
            <a:ext cx="4085892" cy="796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Encapsulamiento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 rot="16200000">
            <a:off x="7255071" y="4148690"/>
            <a:ext cx="2438900" cy="7310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Herencia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8140784" y="3799544"/>
            <a:ext cx="3309758" cy="855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Polimorfismo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737" y="248146"/>
            <a:ext cx="10515600" cy="942026"/>
          </a:xfrm>
        </p:spPr>
        <p:txBody>
          <a:bodyPr>
            <a:normAutofit/>
          </a:bodyPr>
          <a:lstStyle/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de la OOP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3612" y="1823689"/>
            <a:ext cx="11120092" cy="492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dirty="0">
                <a:solidFill>
                  <a:srgbClr val="FF0000"/>
                </a:solidFill>
              </a:rPr>
              <a:t>¿Qué son?</a:t>
            </a:r>
          </a:p>
          <a:p>
            <a:pPr marL="0" indent="0">
              <a:buNone/>
            </a:pPr>
            <a:r>
              <a:rPr lang="es-CO" sz="3600" dirty="0"/>
              <a:t>Son 4 conceptos que resumen la forma correcta de trabajar la OOP</a:t>
            </a:r>
          </a:p>
          <a:p>
            <a:pPr marL="0" indent="0">
              <a:buNone/>
            </a:pPr>
            <a:endParaRPr lang="es-CO" sz="3600" dirty="0"/>
          </a:p>
          <a:p>
            <a:pPr marL="0" indent="0">
              <a:buNone/>
            </a:pPr>
            <a:r>
              <a:rPr lang="es-CO" sz="3600" dirty="0">
                <a:solidFill>
                  <a:srgbClr val="FF0000"/>
                </a:solidFill>
              </a:rPr>
              <a:t>¿Para qué sirven?</a:t>
            </a:r>
          </a:p>
          <a:p>
            <a:pPr marL="0" indent="0">
              <a:buNone/>
            </a:pPr>
            <a:r>
              <a:rPr lang="es-CO" sz="3600" dirty="0"/>
              <a:t>Dan guía al momento de trabajar con la OOP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300" y="-13490"/>
            <a:ext cx="9685784" cy="1019562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3451295" y="2037366"/>
            <a:ext cx="7753733" cy="44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07042" y="1896315"/>
            <a:ext cx="5970700" cy="103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tx1"/>
                </a:solidFill>
              </a:rPr>
              <a:t>Cree una </a:t>
            </a:r>
            <a:r>
              <a:rPr lang="es-CO" sz="3200" i="1" dirty="0" err="1">
                <a:solidFill>
                  <a:schemeClr val="tx1"/>
                </a:solidFill>
              </a:rPr>
              <a:t>class</a:t>
            </a:r>
            <a:r>
              <a:rPr lang="es-CO" sz="3200" dirty="0">
                <a:solidFill>
                  <a:schemeClr val="tx1"/>
                </a:solidFill>
              </a:rPr>
              <a:t> solo con la interfaz para este objeto: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85784" cy="91399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276" y="1190173"/>
            <a:ext cx="7373256" cy="3396342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Es</a:t>
            </a:r>
            <a:r>
              <a:rPr lang="en-US" sz="3200" dirty="0">
                <a:solidFill>
                  <a:schemeClr val="tx1"/>
                </a:solidFill>
              </a:rPr>
              <a:t> el </a:t>
            </a:r>
            <a:r>
              <a:rPr lang="en-US" sz="3200" dirty="0" err="1">
                <a:solidFill>
                  <a:schemeClr val="tx1"/>
                </a:solidFill>
              </a:rPr>
              <a:t>proceso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describir</a:t>
            </a:r>
            <a:r>
              <a:rPr lang="en-US" sz="3200" dirty="0">
                <a:solidFill>
                  <a:schemeClr val="tx1"/>
                </a:solidFill>
              </a:rPr>
              <a:t> las </a:t>
            </a:r>
            <a:r>
              <a:rPr lang="en-US" sz="3200" dirty="0" err="1">
                <a:solidFill>
                  <a:schemeClr val="tx1"/>
                </a:solidFill>
              </a:rPr>
              <a:t>características</a:t>
            </a:r>
            <a:r>
              <a:rPr lang="en-US" sz="3200" dirty="0">
                <a:solidFill>
                  <a:schemeClr val="tx1"/>
                </a:solidFill>
              </a:rPr>
              <a:t> y </a:t>
            </a:r>
            <a:r>
              <a:rPr lang="en-US" sz="3200" dirty="0" err="1">
                <a:solidFill>
                  <a:schemeClr val="tx1"/>
                </a:solidFill>
              </a:rPr>
              <a:t>acciones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esenciales</a:t>
            </a:r>
            <a:r>
              <a:rPr lang="en-US" sz="3200" dirty="0">
                <a:solidFill>
                  <a:schemeClr val="tx1"/>
                </a:solidFill>
              </a:rPr>
              <a:t> de un </a:t>
            </a:r>
            <a:r>
              <a:rPr lang="en-US" sz="3200" dirty="0" err="1">
                <a:solidFill>
                  <a:schemeClr val="tx1"/>
                </a:solidFill>
              </a:rPr>
              <a:t>objeto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Se </a:t>
            </a:r>
            <a:r>
              <a:rPr lang="en-US" sz="3200" dirty="0" err="1">
                <a:solidFill>
                  <a:schemeClr val="tx1"/>
                </a:solidFill>
              </a:rPr>
              <a:t>esconden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aquellas</a:t>
            </a:r>
            <a:r>
              <a:rPr lang="en-US" sz="3200" dirty="0">
                <a:solidFill>
                  <a:schemeClr val="tx1"/>
                </a:solidFill>
              </a:rPr>
              <a:t> no </a:t>
            </a:r>
            <a:r>
              <a:rPr lang="en-US" sz="3200" dirty="0" err="1">
                <a:solidFill>
                  <a:schemeClr val="tx1"/>
                </a:solidFill>
              </a:rPr>
              <a:t>esenciales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err="1">
                <a:solidFill>
                  <a:schemeClr val="tx1"/>
                </a:solidFill>
              </a:rPr>
              <a:t>Hablamos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i="1" u="sng" dirty="0" err="1">
                <a:solidFill>
                  <a:schemeClr val="tx1"/>
                </a:solidFill>
              </a:rPr>
              <a:t>Capas</a:t>
            </a:r>
            <a:r>
              <a:rPr lang="en-US" sz="3200" i="1" u="sng" dirty="0">
                <a:solidFill>
                  <a:schemeClr val="tx1"/>
                </a:solidFill>
              </a:rPr>
              <a:t> de </a:t>
            </a:r>
            <a:r>
              <a:rPr lang="en-US" sz="3200" i="1" u="sng" dirty="0" err="1">
                <a:solidFill>
                  <a:schemeClr val="tx1"/>
                </a:solidFill>
              </a:rPr>
              <a:t>Abstracción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7380791" y="2151010"/>
            <a:ext cx="3739128" cy="21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2"/>
          <p:cNvSpPr txBox="1">
            <a:spLocks/>
          </p:cNvSpPr>
          <p:nvPr/>
        </p:nvSpPr>
        <p:spPr>
          <a:xfrm>
            <a:off x="562276" y="5138882"/>
            <a:ext cx="11353953" cy="1603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FF0000"/>
                </a:solidFill>
              </a:rPr>
              <a:t>¿Para </a:t>
            </a:r>
            <a:r>
              <a:rPr lang="en-US" sz="3200" dirty="0" err="1">
                <a:solidFill>
                  <a:srgbClr val="FF0000"/>
                </a:solidFill>
              </a:rPr>
              <a:t>qué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</a:p>
          <a:p>
            <a:r>
              <a:rPr lang="en-US" sz="3200" dirty="0">
                <a:solidFill>
                  <a:schemeClr val="tx1"/>
                </a:solidFill>
              </a:rPr>
              <a:t>Reduce </a:t>
            </a:r>
            <a:r>
              <a:rPr lang="en-US" sz="3200" dirty="0" err="1">
                <a:solidFill>
                  <a:schemeClr val="tx1"/>
                </a:solidFill>
              </a:rPr>
              <a:t>complejidad</a:t>
            </a:r>
            <a:r>
              <a:rPr lang="en-US" sz="3200" dirty="0">
                <a:solidFill>
                  <a:schemeClr val="tx1"/>
                </a:solidFill>
              </a:rPr>
              <a:t> del </a:t>
            </a:r>
            <a:r>
              <a:rPr lang="en-US" sz="3200" dirty="0" err="1">
                <a:solidFill>
                  <a:schemeClr val="tx1"/>
                </a:solidFill>
              </a:rPr>
              <a:t>código</a:t>
            </a:r>
            <a:r>
              <a:rPr lang="en-US" sz="3200" dirty="0">
                <a:solidFill>
                  <a:schemeClr val="tx1"/>
                </a:solidFill>
              </a:rPr>
              <a:t> y </a:t>
            </a:r>
            <a:r>
              <a:rPr lang="en-US" sz="3200" dirty="0" err="1">
                <a:solidFill>
                  <a:schemeClr val="tx1"/>
                </a:solidFill>
              </a:rPr>
              <a:t>hace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fácil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su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escritura</a:t>
            </a:r>
            <a:r>
              <a:rPr lang="en-US" sz="3200" dirty="0">
                <a:solidFill>
                  <a:schemeClr val="tx1"/>
                </a:solidFill>
              </a:rPr>
              <a:t> y </a:t>
            </a:r>
            <a:r>
              <a:rPr lang="en-US" sz="3200" dirty="0" err="1">
                <a:solidFill>
                  <a:schemeClr val="tx1"/>
                </a:solidFill>
              </a:rPr>
              <a:t>lectura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65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703014" cy="886886"/>
          </a:xfrm>
        </p:spPr>
        <p:txBody>
          <a:bodyPr>
            <a:normAutofit fontScale="90000"/>
          </a:bodyPr>
          <a:lstStyle/>
          <a:p>
            <a:r>
              <a:rPr lang="es-CO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4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148307" y="1597998"/>
            <a:ext cx="5898550" cy="4991488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Primero apliquemos la abstracción.  Hagamos una interfaz sencilla de un ATM.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>
                <a:solidFill>
                  <a:schemeClr val="tx1"/>
                </a:solidFill>
              </a:rPr>
              <a:t>Ahora vamos a hacer la lógica detrás de uno de los métodos.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>
                <a:solidFill>
                  <a:schemeClr val="tx1"/>
                </a:solidFill>
              </a:rPr>
              <a:t>Eso que acaban de hacer, es el encapsulamiento.</a:t>
            </a:r>
          </a:p>
        </p:txBody>
      </p:sp>
      <p:pic>
        <p:nvPicPr>
          <p:cNvPr id="1030" name="Picture 6" descr="http://i2.cdn.turner.com/money/dam/assets/170221115653-banks-atm-fees-780x43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9" r="12817"/>
          <a:stretch/>
        </p:blipFill>
        <p:spPr bwMode="auto">
          <a:xfrm>
            <a:off x="288756" y="1527772"/>
            <a:ext cx="5510463" cy="416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2176"/>
            <a:ext cx="8783782" cy="6952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participarán ustedes?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70126" y="1596003"/>
            <a:ext cx="10834494" cy="5261997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Pueden usar el editor de su preferencia 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2800" dirty="0" err="1">
                <a:solidFill>
                  <a:schemeClr val="tx1"/>
                </a:solidFill>
              </a:rPr>
              <a:t>Notepad</a:t>
            </a:r>
            <a:r>
              <a:rPr lang="es-CO" sz="2800" dirty="0">
                <a:solidFill>
                  <a:schemeClr val="tx1"/>
                </a:solidFill>
              </a:rPr>
              <a:t>++, SUBLIME, Visual Studio </a:t>
            </a:r>
            <a:r>
              <a:rPr lang="es-CO" sz="2800" dirty="0" err="1">
                <a:solidFill>
                  <a:schemeClr val="tx1"/>
                </a:solidFill>
              </a:rPr>
              <a:t>Code</a:t>
            </a:r>
            <a:r>
              <a:rPr lang="es-CO" sz="2800" dirty="0">
                <a:solidFill>
                  <a:schemeClr val="tx1"/>
                </a:solidFill>
              </a:rPr>
              <a:t>, </a:t>
            </a:r>
            <a:r>
              <a:rPr lang="es-CO" sz="2800" dirty="0" err="1">
                <a:solidFill>
                  <a:schemeClr val="tx1"/>
                </a:solidFill>
              </a:rPr>
              <a:t>Atom</a:t>
            </a:r>
            <a:r>
              <a:rPr lang="es-CO" sz="2800" dirty="0">
                <a:solidFill>
                  <a:schemeClr val="tx1"/>
                </a:solidFill>
              </a:rPr>
              <a:t>, Python IDLE, etc…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Ejecutar el código desde CMD.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Trabajo individual 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Trabajo colaborativo.  Conozca a su compañero!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93410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0304" y="931213"/>
            <a:ext cx="6089867" cy="2198353"/>
          </a:xfrm>
        </p:spPr>
        <p:txBody>
          <a:bodyPr/>
          <a:lstStyle/>
          <a:p>
            <a:r>
              <a:rPr lang="es-CO" sz="3200" dirty="0">
                <a:solidFill>
                  <a:schemeClr val="tx1"/>
                </a:solidFill>
              </a:rPr>
              <a:t>1.  Es el conjunto de acciones que se hacen dentro de las capas de abstracción para obtener un determinado resultado.</a:t>
            </a:r>
          </a:p>
          <a:p>
            <a:endParaRPr lang="es-CO" dirty="0"/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99" y="856801"/>
            <a:ext cx="5785493" cy="361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871267" y="2904800"/>
            <a:ext cx="4108360" cy="17901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list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= [1, 2, 3, 4]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len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list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4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32206" r="73176" b="40884"/>
          <a:stretch/>
        </p:blipFill>
        <p:spPr bwMode="auto">
          <a:xfrm>
            <a:off x="193301" y="2831465"/>
            <a:ext cx="9312596" cy="399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84779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847790"/>
            <a:ext cx="7503886" cy="3912895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2.  Es la capacidad de ‘esconder’ los datos dentro de la clase.</a:t>
            </a:r>
          </a:p>
          <a:p>
            <a:r>
              <a:rPr lang="es-CO" sz="3200" dirty="0">
                <a:solidFill>
                  <a:schemeClr val="tx1"/>
                </a:solidFill>
              </a:rPr>
              <a:t>No es esconder, es restringir el acceso.</a:t>
            </a:r>
          </a:p>
          <a:p>
            <a:endParaRPr lang="es-CO" sz="1400" dirty="0">
              <a:solidFill>
                <a:schemeClr val="tx1"/>
              </a:solidFill>
            </a:endParaRPr>
          </a:p>
          <a:p>
            <a:r>
              <a:rPr lang="es-CO" sz="3200" i="1" dirty="0">
                <a:solidFill>
                  <a:schemeClr val="tx1"/>
                </a:solidFill>
              </a:rPr>
              <a:t>Black </a:t>
            </a:r>
            <a:r>
              <a:rPr lang="es-CO" sz="3200" i="1" dirty="0" err="1">
                <a:solidFill>
                  <a:schemeClr val="tx1"/>
                </a:solidFill>
              </a:rPr>
              <a:t>boxing</a:t>
            </a:r>
            <a:endParaRPr lang="es-CO" sz="3200" i="1" dirty="0">
              <a:solidFill>
                <a:schemeClr val="tx1"/>
              </a:solidFill>
            </a:endParaRPr>
          </a:p>
          <a:p>
            <a:endParaRPr lang="es-CO" sz="1200" dirty="0">
              <a:solidFill>
                <a:schemeClr val="tx1"/>
              </a:solidFill>
            </a:endParaRPr>
          </a:p>
          <a:p>
            <a:r>
              <a:rPr lang="es-CO" sz="3200" dirty="0">
                <a:solidFill>
                  <a:schemeClr val="tx1"/>
                </a:solidFill>
              </a:rPr>
              <a:t>No permitir acceso desde fuera de la clase</a:t>
            </a:r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93" y="417692"/>
            <a:ext cx="4838906" cy="30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206062" y="4275787"/>
            <a:ext cx="6581103" cy="2408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balance = 100         # público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_balance = 100	    # protegido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__balance = 100    # privado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6993227" y="5190783"/>
            <a:ext cx="4853293" cy="938506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Lo veremos con más detalle en Herencia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serscontent2.emaze.com/images/caad459b-f3cd-47e1-862d-5493fcdcad8a/1667e8730a80a7881ede18de666ec9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64" y="225419"/>
            <a:ext cx="4783131" cy="31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1254" y="885951"/>
            <a:ext cx="6476110" cy="1564597"/>
          </a:xfrm>
        </p:spPr>
        <p:txBody>
          <a:bodyPr>
            <a:no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Las características del padre, las van a tener los hijos.</a:t>
            </a:r>
          </a:p>
          <a:p>
            <a:endParaRPr lang="es-CO" sz="2000" dirty="0">
              <a:solidFill>
                <a:schemeClr val="tx1"/>
              </a:solidFill>
            </a:endParaRPr>
          </a:p>
          <a:p>
            <a:r>
              <a:rPr lang="es-CO" sz="3200" dirty="0">
                <a:solidFill>
                  <a:schemeClr val="tx1"/>
                </a:solidFill>
              </a:rPr>
              <a:t>Términos a usar: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146734" y="3106977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Clase Padre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860901" y="3125772"/>
            <a:ext cx="184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Clase Hijo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146734" y="4891397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Super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3860901" y="4871426"/>
            <a:ext cx="1717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Sub </a:t>
            </a:r>
            <a:r>
              <a:rPr lang="es-ES" sz="3200" dirty="0" err="1"/>
              <a:t>Class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46734" y="5789620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Main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860901" y="5775106"/>
            <a:ext cx="2518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Derived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146734" y="3978314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Parent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860901" y="3998599"/>
            <a:ext cx="2547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Child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8159" y="4539609"/>
            <a:ext cx="2756479" cy="20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42001" y="438732"/>
            <a:ext cx="5585673" cy="61704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>
                <a:solidFill>
                  <a:srgbClr val="FFFF00"/>
                </a:solidFill>
              </a:rPr>
              <a:t>Padre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‘azul’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>
                <a:solidFill>
                  <a:srgbClr val="00B0F0"/>
                </a:solidFill>
              </a:rPr>
              <a:t>Hijo</a:t>
            </a:r>
            <a:r>
              <a:rPr lang="es-CO" sz="3200" dirty="0">
                <a:solidFill>
                  <a:srgbClr val="FFFF00"/>
                </a:solidFill>
              </a:rPr>
              <a:t>(Padre)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>
                <a:solidFill>
                  <a:srgbClr val="FF0000"/>
                </a:solidFill>
              </a:rPr>
              <a:t>nicolas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3200" dirty="0">
                <a:solidFill>
                  <a:srgbClr val="00B0F0"/>
                </a:solidFill>
              </a:rPr>
              <a:t>Hijo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>
                <a:solidFill>
                  <a:srgbClr val="FF0000"/>
                </a:solidFill>
              </a:rPr>
              <a:t>nicolas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pic>
        <p:nvPicPr>
          <p:cNvPr id="1026" name="Picture 2" descr="Resultado de imagen para father and son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3" y="956547"/>
            <a:ext cx="3284787" cy="56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4"/>
          <p:cNvSpPr txBox="1">
            <a:spLocks/>
          </p:cNvSpPr>
          <p:nvPr/>
        </p:nvSpPr>
        <p:spPr>
          <a:xfrm>
            <a:off x="715713" y="4649965"/>
            <a:ext cx="4410575" cy="2208035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/>
              <a:t>Agreguemos un método en Padre y accedamos a él desde Hijo</a:t>
            </a:r>
          </a:p>
        </p:txBody>
      </p:sp>
    </p:spTree>
    <p:extLst>
      <p:ext uri="{BB962C8B-B14F-4D97-AF65-F5344CB8AC3E}">
        <p14:creationId xmlns:p14="http://schemas.microsoft.com/office/powerpoint/2010/main" val="25363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83336" y="1169952"/>
            <a:ext cx="11668258" cy="557857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/>
              <a:t>Cree su propia </a:t>
            </a:r>
            <a:r>
              <a:rPr lang="es-CO" sz="3200" i="1" dirty="0" err="1"/>
              <a:t>class</a:t>
            </a:r>
            <a:r>
              <a:rPr lang="es-CO" sz="3200" dirty="0"/>
              <a:t> de </a:t>
            </a:r>
            <a:r>
              <a:rPr lang="es-CO" sz="3200" i="1" dirty="0"/>
              <a:t>Padre</a:t>
            </a:r>
            <a:r>
              <a:rPr lang="es-CO" sz="3200" dirty="0"/>
              <a:t>.  Agregue 2 atributos.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r>
              <a:rPr lang="es-CO" sz="3200" dirty="0"/>
              <a:t>Cree una </a:t>
            </a:r>
            <a:r>
              <a:rPr lang="es-CO" sz="3200" i="1" dirty="0" err="1"/>
              <a:t>class</a:t>
            </a:r>
            <a:r>
              <a:rPr lang="es-CO" sz="3200" dirty="0"/>
              <a:t> </a:t>
            </a:r>
            <a:r>
              <a:rPr lang="es-CO" sz="3200" i="1" dirty="0" err="1"/>
              <a:t>HijoPadre</a:t>
            </a:r>
            <a:r>
              <a:rPr lang="es-CO" sz="3200" dirty="0"/>
              <a:t> heredando todos los atributos de </a:t>
            </a:r>
            <a:r>
              <a:rPr lang="es-CO" sz="3200" i="1" dirty="0"/>
              <a:t>Padre</a:t>
            </a:r>
            <a:r>
              <a:rPr lang="es-CO" sz="3200" dirty="0"/>
              <a:t>.  No inicialice.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r>
              <a:rPr lang="es-CO" sz="3200" dirty="0"/>
              <a:t>Cree un método dentro de </a:t>
            </a:r>
            <a:r>
              <a:rPr lang="es-CO" sz="3200" i="1" dirty="0" err="1"/>
              <a:t>HijoPadre</a:t>
            </a:r>
            <a:r>
              <a:rPr lang="es-CO" sz="3200" dirty="0"/>
              <a:t> donde describa todo lo que ha heredado.  </a:t>
            </a:r>
            <a:r>
              <a:rPr lang="es-CO" sz="3200" i="1" dirty="0" err="1"/>
              <a:t>describir_herencia_padre</a:t>
            </a:r>
            <a:r>
              <a:rPr lang="es-CO" sz="3200" dirty="0"/>
              <a:t>()</a:t>
            </a:r>
          </a:p>
          <a:p>
            <a:endParaRPr lang="es-CO" sz="28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9814" y="62868"/>
            <a:ext cx="6787088" cy="866845"/>
          </a:xfrm>
          <a:noFill/>
        </p:spPr>
        <p:txBody>
          <a:bodyPr>
            <a:normAutofit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Actividad y Reto: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Título 4"/>
          <p:cNvSpPr txBox="1">
            <a:spLocks/>
          </p:cNvSpPr>
          <p:nvPr/>
        </p:nvSpPr>
        <p:spPr>
          <a:xfrm>
            <a:off x="0" y="6279354"/>
            <a:ext cx="8171543" cy="600417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/>
              <a:t>7.2 Interfaz_padre_hijo_actividad_reto.py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2250" t="13125" r="16457" b="39866"/>
          <a:stretch/>
        </p:blipFill>
        <p:spPr>
          <a:xfrm>
            <a:off x="0" y="1410790"/>
            <a:ext cx="9227128" cy="47544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1928" t="77145" r="44674" b="12060"/>
          <a:stretch/>
        </p:blipFill>
        <p:spPr>
          <a:xfrm>
            <a:off x="7393872" y="4726595"/>
            <a:ext cx="4779832" cy="1239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88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78073" y="261257"/>
            <a:ext cx="10220630" cy="1298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rgbClr val="0070C0"/>
                </a:solidFill>
              </a:rPr>
              <a:t>Yo tengo características que no fueron heredadas.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2052" name="Picture 4" descr="Código, Codificación, Programación, Html, Escrib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4" y="2037710"/>
            <a:ext cx="6378428" cy="425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293942" cy="769192"/>
          </a:xfrm>
        </p:spPr>
        <p:txBody>
          <a:bodyPr>
            <a:normAutofit fontScale="90000"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7623" y="830253"/>
            <a:ext cx="10466765" cy="5863444"/>
          </a:xfrm>
        </p:spPr>
        <p:txBody>
          <a:bodyPr>
            <a:normAutofit lnSpcReduction="10000"/>
          </a:bodyPr>
          <a:lstStyle/>
          <a:p>
            <a:r>
              <a:rPr lang="es-CO" sz="3000" dirty="0">
                <a:solidFill>
                  <a:schemeClr val="tx1"/>
                </a:solidFill>
              </a:rPr>
              <a:t>Hagamos 4 experimentos con __</a:t>
            </a:r>
            <a:r>
              <a:rPr lang="es-CO" sz="3000" dirty="0" err="1">
                <a:solidFill>
                  <a:schemeClr val="tx1"/>
                </a:solidFill>
              </a:rPr>
              <a:t>init</a:t>
            </a:r>
            <a:r>
              <a:rPr lang="es-CO" sz="3000" dirty="0">
                <a:solidFill>
                  <a:schemeClr val="tx1"/>
                </a:solidFill>
              </a:rPr>
              <a:t>__:</a:t>
            </a:r>
          </a:p>
          <a:p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1.  No inicializamos en ninguna clase.</a:t>
            </a:r>
          </a:p>
          <a:p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2.  Inicialicemos en </a:t>
            </a:r>
            <a:r>
              <a:rPr lang="es-CO" sz="3000" dirty="0" err="1">
                <a:solidFill>
                  <a:schemeClr val="tx1"/>
                </a:solidFill>
              </a:rPr>
              <a:t>child</a:t>
            </a:r>
            <a:r>
              <a:rPr lang="es-CO" sz="3000" dirty="0">
                <a:solidFill>
                  <a:schemeClr val="tx1"/>
                </a:solidFill>
              </a:rPr>
              <a:t> </a:t>
            </a:r>
            <a:r>
              <a:rPr lang="es-CO" sz="3000" dirty="0" err="1">
                <a:solidFill>
                  <a:schemeClr val="tx1"/>
                </a:solidFill>
              </a:rPr>
              <a:t>class</a:t>
            </a:r>
            <a:r>
              <a:rPr lang="es-CO" sz="3000" dirty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3.  Inicialicemos en </a:t>
            </a:r>
            <a:r>
              <a:rPr lang="es-CO" sz="3000" dirty="0" err="1">
                <a:solidFill>
                  <a:schemeClr val="tx1"/>
                </a:solidFill>
              </a:rPr>
              <a:t>Parent</a:t>
            </a:r>
            <a:r>
              <a:rPr lang="es-CO" sz="3000" dirty="0">
                <a:solidFill>
                  <a:schemeClr val="tx1"/>
                </a:solidFill>
              </a:rPr>
              <a:t> </a:t>
            </a:r>
            <a:r>
              <a:rPr lang="es-CO" sz="3000" dirty="0" err="1">
                <a:solidFill>
                  <a:schemeClr val="tx1"/>
                </a:solidFill>
              </a:rPr>
              <a:t>class</a:t>
            </a:r>
            <a:r>
              <a:rPr lang="es-CO" sz="3000" dirty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4.  Inicialicemos en las dos, tanto en </a:t>
            </a:r>
            <a:r>
              <a:rPr lang="es-CO" sz="3000" dirty="0" err="1">
                <a:solidFill>
                  <a:schemeClr val="tx1"/>
                </a:solidFill>
              </a:rPr>
              <a:t>Parent</a:t>
            </a:r>
            <a:r>
              <a:rPr lang="es-CO" sz="3000" dirty="0">
                <a:solidFill>
                  <a:schemeClr val="tx1"/>
                </a:solidFill>
              </a:rPr>
              <a:t> como en </a:t>
            </a:r>
            <a:r>
              <a:rPr lang="es-CO" sz="3000" dirty="0" err="1">
                <a:solidFill>
                  <a:schemeClr val="tx1"/>
                </a:solidFill>
              </a:rPr>
              <a:t>Child</a:t>
            </a:r>
            <a:r>
              <a:rPr lang="es-CO" sz="3000" dirty="0">
                <a:solidFill>
                  <a:schemeClr val="tx1"/>
                </a:solidFill>
              </a:rPr>
              <a:t> </a:t>
            </a:r>
            <a:r>
              <a:rPr lang="es-CO" sz="3000" dirty="0" err="1">
                <a:solidFill>
                  <a:schemeClr val="tx1"/>
                </a:solidFill>
              </a:rPr>
              <a:t>class</a:t>
            </a:r>
            <a:r>
              <a:rPr lang="es-CO" sz="30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 startAt="3"/>
            </a:pPr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        Método      </a:t>
            </a:r>
            <a:r>
              <a:rPr lang="es-CO" sz="5400" dirty="0" err="1">
                <a:solidFill>
                  <a:srgbClr val="FF0000"/>
                </a:solidFill>
              </a:rPr>
              <a:t>super</a:t>
            </a:r>
            <a:r>
              <a:rPr lang="es-CO" sz="5400" dirty="0">
                <a:solidFill>
                  <a:srgbClr val="FF0000"/>
                </a:solidFill>
              </a:rPr>
              <a:t>()</a:t>
            </a:r>
          </a:p>
          <a:p>
            <a:endParaRPr lang="es-CO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8376389" y="161445"/>
            <a:ext cx="3724216" cy="39562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>
                <a:solidFill>
                  <a:srgbClr val="FFFF00"/>
                </a:solidFill>
              </a:rPr>
              <a:t>Padre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color_ojos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400" dirty="0">
                <a:solidFill>
                  <a:srgbClr val="FFFF00"/>
                </a:solidFill>
              </a:rPr>
              <a:t>Padre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nicolas.color_ojos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4" name="3 CuadroTexto"/>
          <p:cNvSpPr txBox="1"/>
          <p:nvPr/>
        </p:nvSpPr>
        <p:spPr>
          <a:xfrm rot="599575">
            <a:off x="6554722" y="2551481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 rot="747517">
            <a:off x="9624888" y="4552185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i="1" dirty="0">
                <a:solidFill>
                  <a:srgbClr val="FF0000"/>
                </a:solidFill>
              </a:rPr>
              <a:t>ERROR!!!</a:t>
            </a:r>
            <a:endParaRPr lang="es-ES" sz="2000" b="1" i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 rot="1102183">
            <a:off x="6015415" y="1657553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pic>
        <p:nvPicPr>
          <p:cNvPr id="4100" name="Picture 4" descr="https://files.gamebanana.com/img/ico/sprays/superman_flyin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7" b="15241"/>
          <a:stretch/>
        </p:blipFill>
        <p:spPr bwMode="auto">
          <a:xfrm>
            <a:off x="12100605" y="5130800"/>
            <a:ext cx="2438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3 CuadroTexto"/>
          <p:cNvSpPr txBox="1"/>
          <p:nvPr/>
        </p:nvSpPr>
        <p:spPr>
          <a:xfrm rot="599575">
            <a:off x="6760913" y="3612379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6056 -0.0041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7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02" y="0"/>
            <a:ext cx="4293942" cy="902626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573" y="1203082"/>
            <a:ext cx="8392595" cy="1911744"/>
          </a:xfrm>
        </p:spPr>
        <p:txBody>
          <a:bodyPr>
            <a:norm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No permitir acceso desde fuera de la clase.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>
                <a:solidFill>
                  <a:schemeClr val="tx1"/>
                </a:solidFill>
              </a:rPr>
              <a:t>Limitar el acceso a los atributos y métodos.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83199" y="3415282"/>
            <a:ext cx="6143938" cy="2870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>
                <a:solidFill>
                  <a:srgbClr val="FF0000"/>
                </a:solidFill>
              </a:rPr>
              <a:t>balance = 100         # público</a:t>
            </a:r>
          </a:p>
          <a:p>
            <a:endParaRPr lang="es-CO" sz="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_balance = 100	    # protegido</a:t>
            </a:r>
          </a:p>
          <a:p>
            <a:endParaRPr lang="es-CO" sz="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>
                <a:solidFill>
                  <a:srgbClr val="00B0F0"/>
                </a:solidFill>
              </a:rPr>
              <a:t>__balance = 100    # privado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62573" y="343602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Desde cualquier parte del código se puede acceder.</a:t>
            </a:r>
          </a:p>
        </p:txBody>
      </p:sp>
      <p:cxnSp>
        <p:nvCxnSpPr>
          <p:cNvPr id="7" name="Conector recto de flecha 7"/>
          <p:cNvCxnSpPr/>
          <p:nvPr/>
        </p:nvCxnSpPr>
        <p:spPr>
          <a:xfrm>
            <a:off x="5152571" y="4025471"/>
            <a:ext cx="1610701" cy="226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573691" y="4604502"/>
            <a:ext cx="4951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75000"/>
                  </a:schemeClr>
                </a:solidFill>
              </a:rPr>
              <a:t>Solo se puede acceder desde subclases.</a:t>
            </a:r>
          </a:p>
        </p:txBody>
      </p:sp>
      <p:cxnSp>
        <p:nvCxnSpPr>
          <p:cNvPr id="10" name="Conector recto de flecha 7"/>
          <p:cNvCxnSpPr/>
          <p:nvPr/>
        </p:nvCxnSpPr>
        <p:spPr>
          <a:xfrm>
            <a:off x="4789714" y="5080000"/>
            <a:ext cx="2056540" cy="400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62572" y="577298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Solo se puede acceder desde dentro de la misma clase</a:t>
            </a:r>
          </a:p>
        </p:txBody>
      </p:sp>
      <p:cxnSp>
        <p:nvCxnSpPr>
          <p:cNvPr id="12" name="Conector recto de flecha 7"/>
          <p:cNvCxnSpPr/>
          <p:nvPr/>
        </p:nvCxnSpPr>
        <p:spPr>
          <a:xfrm flipV="1">
            <a:off x="4965030" y="5979886"/>
            <a:ext cx="1798242" cy="305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4"/>
          <p:cNvSpPr txBox="1">
            <a:spLocks/>
          </p:cNvSpPr>
          <p:nvPr/>
        </p:nvSpPr>
        <p:spPr>
          <a:xfrm>
            <a:off x="8186057" y="1828141"/>
            <a:ext cx="3724233" cy="1436913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/>
              <a:t>Experimentemos un poco con la herencia Padre e Hijo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9" grpId="0"/>
      <p:bldP spid="11" grpId="0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146630"/>
            <a:ext cx="6066971" cy="51248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627" y="-34455"/>
            <a:ext cx="12447699" cy="873597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336" y="2156140"/>
            <a:ext cx="5010341" cy="3105820"/>
          </a:xfrm>
        </p:spPr>
        <p:txBody>
          <a:bodyPr>
            <a:normAutofit/>
          </a:bodyPr>
          <a:lstStyle/>
          <a:p>
            <a:r>
              <a:rPr lang="es-CO" sz="4300" dirty="0">
                <a:solidFill>
                  <a:schemeClr val="tx1"/>
                </a:solidFill>
              </a:rPr>
              <a:t>Cuando una Sub Clase hereda atributos y métodos de </a:t>
            </a:r>
            <a:r>
              <a:rPr lang="es-CO" sz="4300" u="sng" dirty="0">
                <a:solidFill>
                  <a:srgbClr val="FF0000"/>
                </a:solidFill>
              </a:rPr>
              <a:t>dos   </a:t>
            </a:r>
            <a:r>
              <a:rPr lang="es-CO" sz="4300" u="sng" dirty="0" err="1">
                <a:solidFill>
                  <a:srgbClr val="FF0000"/>
                </a:solidFill>
              </a:rPr>
              <a:t>Super</a:t>
            </a:r>
            <a:r>
              <a:rPr lang="es-CO" sz="4300" u="sng" dirty="0">
                <a:solidFill>
                  <a:srgbClr val="FF0000"/>
                </a:solidFill>
              </a:rPr>
              <a:t> Clases.</a:t>
            </a:r>
          </a:p>
          <a:p>
            <a:endParaRPr lang="es-C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627" y="-34455"/>
            <a:ext cx="12447699" cy="873597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336" y="1393610"/>
            <a:ext cx="5010341" cy="3105820"/>
          </a:xfrm>
        </p:spPr>
        <p:txBody>
          <a:bodyPr>
            <a:normAutofit/>
          </a:bodyPr>
          <a:lstStyle/>
          <a:p>
            <a:r>
              <a:rPr lang="es-CO" sz="4300" dirty="0">
                <a:solidFill>
                  <a:schemeClr val="tx1"/>
                </a:solidFill>
              </a:rPr>
              <a:t>Cuando una Sub Clase hereda atributos y métodos de </a:t>
            </a:r>
            <a:r>
              <a:rPr lang="es-CO" sz="4300" u="sng" dirty="0">
                <a:solidFill>
                  <a:srgbClr val="FF0000"/>
                </a:solidFill>
              </a:rPr>
              <a:t>dos   </a:t>
            </a:r>
            <a:r>
              <a:rPr lang="es-CO" sz="4300" u="sng" dirty="0" err="1">
                <a:solidFill>
                  <a:srgbClr val="FF0000"/>
                </a:solidFill>
              </a:rPr>
              <a:t>Super</a:t>
            </a:r>
            <a:r>
              <a:rPr lang="es-CO" sz="4300" u="sng" dirty="0">
                <a:solidFill>
                  <a:srgbClr val="FF0000"/>
                </a:solidFill>
              </a:rPr>
              <a:t> Clases.</a:t>
            </a: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374067" y="1016001"/>
            <a:ext cx="6817933" cy="55226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>
                <a:solidFill>
                  <a:srgbClr val="FFFF00"/>
                </a:solidFill>
              </a:rPr>
              <a:t>Padre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rgbClr val="FFFF00"/>
                </a:solidFill>
              </a:rPr>
              <a:t>color_ojos</a:t>
            </a:r>
            <a:r>
              <a:rPr lang="es-CO" sz="2400" dirty="0">
                <a:solidFill>
                  <a:srgbClr val="FFFF00"/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9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>
                <a:solidFill>
                  <a:srgbClr val="FF0000"/>
                </a:solidFill>
              </a:rPr>
              <a:t>Madre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rgbClr val="FF0000"/>
                </a:solidFill>
              </a:rPr>
              <a:t>color_pelo</a:t>
            </a:r>
            <a:r>
              <a:rPr lang="es-CO" sz="2400" dirty="0">
                <a:solidFill>
                  <a:srgbClr val="FF0000"/>
                </a:solidFill>
              </a:rPr>
              <a:t> = ‘Negro’</a:t>
            </a: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>
                <a:solidFill>
                  <a:srgbClr val="00B0F0"/>
                </a:solidFill>
              </a:rPr>
              <a:t>Hijo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>
                <a:solidFill>
                  <a:srgbClr val="FFFF00"/>
                </a:solidFill>
              </a:rPr>
              <a:t>Padre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400" dirty="0">
                <a:solidFill>
                  <a:srgbClr val="FF0000"/>
                </a:solidFill>
              </a:rPr>
              <a:t>Madre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7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400" dirty="0">
                <a:solidFill>
                  <a:srgbClr val="00B0F0"/>
                </a:solidFill>
              </a:rPr>
              <a:t>Hijo()</a:t>
            </a: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>
                <a:solidFill>
                  <a:srgbClr val="FFFF00"/>
                </a:solidFill>
              </a:rPr>
              <a:t>color_ojos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>
                <a:solidFill>
                  <a:srgbClr val="FF0000"/>
                </a:solidFill>
              </a:rPr>
              <a:t>color_pelo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3829" y="4713279"/>
            <a:ext cx="463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Hereda de 2 </a:t>
            </a:r>
            <a:r>
              <a:rPr lang="es-ES" sz="2800" dirty="0" err="1"/>
              <a:t>super</a:t>
            </a:r>
            <a:r>
              <a:rPr lang="es-ES" sz="2800" dirty="0"/>
              <a:t> clases</a:t>
            </a:r>
          </a:p>
          <a:p>
            <a:r>
              <a:rPr lang="es-ES" sz="2800" dirty="0"/>
              <a:t>¡El orden importa mucho!</a:t>
            </a:r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41371" y="4223200"/>
            <a:ext cx="2278743" cy="830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71346" y="1326494"/>
            <a:ext cx="10747818" cy="49773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Aclaremos algunos </a:t>
            </a:r>
          </a:p>
          <a:p>
            <a:r>
              <a:rPr lang="es-CO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conceptos básicos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44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9398"/>
            <a:ext cx="12447699" cy="843423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1429" y="1374487"/>
            <a:ext cx="4394272" cy="1189745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chemeClr val="tx1"/>
                </a:solidFill>
              </a:rPr>
              <a:t>Si los atributos están inicializados…</a:t>
            </a:r>
            <a:endParaRPr lang="es-CO" sz="3600" u="sng" dirty="0">
              <a:solidFill>
                <a:srgbClr val="FF0000"/>
              </a:solidFill>
            </a:endParaRP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05715" y="743703"/>
            <a:ext cx="6193819" cy="60852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>
                <a:solidFill>
                  <a:srgbClr val="FFFF00"/>
                </a:solidFill>
              </a:rPr>
              <a:t>Padre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>
                <a:solidFill>
                  <a:schemeClr val="accent1"/>
                </a:solidFill>
              </a:rPr>
              <a:t>self.color_ojos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self.color_piel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>
                <a:solidFill>
                  <a:srgbClr val="FF0000"/>
                </a:solidFill>
              </a:rPr>
              <a:t>Madre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>
                <a:solidFill>
                  <a:srgbClr val="00B050"/>
                </a:solidFill>
              </a:rPr>
              <a:t>self.color_pelo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= ‘Negro’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700" dirty="0">
                <a:solidFill>
                  <a:srgbClr val="FFFF00"/>
                </a:solidFill>
              </a:rPr>
              <a:t>Padre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700" dirty="0">
                <a:solidFill>
                  <a:srgbClr val="FF0000"/>
                </a:solidFill>
              </a:rPr>
              <a:t>Madre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__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>
                <a:solidFill>
                  <a:srgbClr val="FFFF00"/>
                </a:solidFill>
              </a:rPr>
              <a:t>Padre.__</a:t>
            </a:r>
            <a:r>
              <a:rPr lang="es-CO" sz="2700" dirty="0" err="1">
                <a:solidFill>
                  <a:srgbClr val="FFFF00"/>
                </a:solidFill>
              </a:rPr>
              <a:t>init</a:t>
            </a:r>
            <a:r>
              <a:rPr lang="es-CO" sz="2700" dirty="0">
                <a:solidFill>
                  <a:srgbClr val="FFFF00"/>
                </a:solidFill>
              </a:rPr>
              <a:t>__(</a:t>
            </a:r>
            <a:r>
              <a:rPr lang="es-CO" sz="2700" dirty="0" err="1">
                <a:solidFill>
                  <a:srgbClr val="FFFF00"/>
                </a:solidFill>
              </a:rPr>
              <a:t>self</a:t>
            </a:r>
            <a:r>
              <a:rPr lang="es-CO" sz="2700" dirty="0">
                <a:solidFill>
                  <a:srgbClr val="FFFF00"/>
                </a:solidFill>
              </a:rPr>
              <a:t>)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      	</a:t>
            </a:r>
            <a:r>
              <a:rPr lang="es-CO" sz="2700" dirty="0">
                <a:solidFill>
                  <a:srgbClr val="FF0000"/>
                </a:solidFill>
              </a:rPr>
              <a:t>Madre.__</a:t>
            </a:r>
            <a:r>
              <a:rPr lang="es-CO" sz="2700" dirty="0" err="1">
                <a:solidFill>
                  <a:srgbClr val="FF0000"/>
                </a:solidFill>
              </a:rPr>
              <a:t>init</a:t>
            </a:r>
            <a:r>
              <a:rPr lang="es-CO" sz="2700" dirty="0">
                <a:solidFill>
                  <a:srgbClr val="FF0000"/>
                </a:solidFill>
              </a:rPr>
              <a:t>__(</a:t>
            </a:r>
            <a:r>
              <a:rPr lang="es-CO" sz="2700" dirty="0" err="1">
                <a:solidFill>
                  <a:srgbClr val="FF0000"/>
                </a:solidFill>
              </a:rPr>
              <a:t>self</a:t>
            </a:r>
            <a:r>
              <a:rPr lang="es-CO" sz="2700" dirty="0">
                <a:solidFill>
                  <a:srgbClr val="FF0000"/>
                </a:solidFill>
              </a:rPr>
              <a:t>)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>
                <a:solidFill>
                  <a:schemeClr val="accent1"/>
                </a:solidFill>
              </a:rPr>
              <a:t>color_ojos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>
                <a:solidFill>
                  <a:srgbClr val="00B050"/>
                </a:solidFill>
              </a:rPr>
              <a:t>color_pelo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0" y="4713279"/>
            <a:ext cx="535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Forma muy clara de llamar __</a:t>
            </a:r>
            <a:r>
              <a:rPr lang="es-ES" sz="3200" dirty="0" err="1"/>
              <a:t>init</a:t>
            </a:r>
            <a:r>
              <a:rPr lang="es-ES" sz="3200" dirty="0"/>
              <a:t>__ de la </a:t>
            </a:r>
            <a:r>
              <a:rPr lang="es-ES" sz="3200" i="1" dirty="0" err="1"/>
              <a:t>main</a:t>
            </a:r>
            <a:r>
              <a:rPr lang="es-ES" sz="3200" i="1" dirty="0"/>
              <a:t> </a:t>
            </a:r>
            <a:r>
              <a:rPr lang="es-ES" sz="3200" i="1" dirty="0" err="1"/>
              <a:t>class</a:t>
            </a:r>
            <a:endParaRPr lang="es-ES" sz="3200" i="1" dirty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84914" y="4903304"/>
            <a:ext cx="2194182" cy="399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/>
          <p:cNvSpPr txBox="1">
            <a:spLocks/>
          </p:cNvSpPr>
          <p:nvPr/>
        </p:nvSpPr>
        <p:spPr>
          <a:xfrm>
            <a:off x="624115" y="831250"/>
            <a:ext cx="10319656" cy="4107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000" dirty="0">
                <a:solidFill>
                  <a:srgbClr val="FF0000"/>
                </a:solidFill>
              </a:rPr>
              <a:t>Para saber la jerarquía de búsqueda de métodos y atributos en las sub clases:</a:t>
            </a:r>
          </a:p>
          <a:p>
            <a:pPr marL="0" indent="0">
              <a:buNone/>
            </a:pPr>
            <a:endParaRPr lang="es-CO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O" sz="6000" dirty="0"/>
              <a:t>__</a:t>
            </a:r>
            <a:r>
              <a:rPr lang="es-CO" sz="6000" dirty="0" err="1"/>
              <a:t>mro</a:t>
            </a:r>
            <a:r>
              <a:rPr lang="es-CO" sz="6000" dirty="0"/>
              <a:t>__</a:t>
            </a:r>
          </a:p>
          <a:p>
            <a:endParaRPr lang="es-ES" sz="4000" dirty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7010401" y="1928883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 err="1">
                <a:solidFill>
                  <a:srgbClr val="FF0000"/>
                </a:solidFill>
              </a:rPr>
              <a:t>M</a:t>
            </a:r>
            <a:r>
              <a:rPr lang="es-CO" sz="6000" dirty="0" err="1"/>
              <a:t>ethod</a:t>
            </a:r>
            <a:endParaRPr lang="es-CO" sz="6000" dirty="0"/>
          </a:p>
          <a:p>
            <a:r>
              <a:rPr lang="es-CO" sz="6000" dirty="0" err="1">
                <a:solidFill>
                  <a:srgbClr val="FF0000"/>
                </a:solidFill>
              </a:rPr>
              <a:t>R</a:t>
            </a:r>
            <a:r>
              <a:rPr lang="es-CO" sz="6000" dirty="0" err="1"/>
              <a:t>esolution</a:t>
            </a:r>
            <a:r>
              <a:rPr lang="es-CO" sz="6000" dirty="0">
                <a:solidFill>
                  <a:srgbClr val="FF0000"/>
                </a:solidFill>
              </a:rPr>
              <a:t> </a:t>
            </a:r>
          </a:p>
          <a:p>
            <a:r>
              <a:rPr lang="es-CO" sz="6000" dirty="0" err="1">
                <a:solidFill>
                  <a:srgbClr val="FF0000"/>
                </a:solidFill>
              </a:rPr>
              <a:t>O</a:t>
            </a:r>
            <a:r>
              <a:rPr lang="es-CO" sz="6000" dirty="0" err="1"/>
              <a:t>rder</a:t>
            </a:r>
            <a:endParaRPr lang="es-CO" sz="6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381" t="82767" r="12619" b="10881"/>
          <a:stretch/>
        </p:blipFill>
        <p:spPr>
          <a:xfrm>
            <a:off x="1" y="5244519"/>
            <a:ext cx="12192000" cy="669889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624115" y="4223657"/>
            <a:ext cx="4673599" cy="86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(Hijo.__</a:t>
            </a:r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mro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__)</a:t>
            </a: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107928" cy="837127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  - 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6" name="Marcador de texto 2"/>
          <p:cNvSpPr txBox="1">
            <a:spLocks/>
          </p:cNvSpPr>
          <p:nvPr/>
        </p:nvSpPr>
        <p:spPr>
          <a:xfrm>
            <a:off x="171925" y="837127"/>
            <a:ext cx="5457372" cy="602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>
                <a:solidFill>
                  <a:schemeClr val="tx1"/>
                </a:solidFill>
              </a:rPr>
              <a:t>Muchas formas.</a:t>
            </a:r>
          </a:p>
          <a:p>
            <a:endParaRPr lang="es-CO" sz="15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>
                <a:solidFill>
                  <a:schemeClr val="tx1"/>
                </a:solidFill>
              </a:rPr>
              <a:t>Es llevar la herencia un paso más allá.</a:t>
            </a:r>
          </a:p>
          <a:p>
            <a:endParaRPr lang="es-CO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Hace referencia a la habilidad que tienen los objetos de diferentes clases a responder a métodos con el mismo nombre, pero con implementaciones diferentes.</a:t>
            </a:r>
            <a:endParaRPr lang="es-CO" sz="3600" dirty="0">
              <a:solidFill>
                <a:schemeClr val="tx1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5801223" y="1086221"/>
            <a:ext cx="5897292" cy="57717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>
                <a:solidFill>
                  <a:srgbClr val="FFFF00"/>
                </a:solidFill>
              </a:rPr>
              <a:t>Perro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nombre = ‘ Maya ‘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patas = 4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habilidad = 3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sound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(‘Guau 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Guau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! ‘)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5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500" dirty="0">
                <a:solidFill>
                  <a:schemeClr val="bg1">
                    <a:lumMod val="95000"/>
                  </a:schemeClr>
                </a:solidFill>
              </a:rPr>
              <a:t> Gato(</a:t>
            </a:r>
            <a:r>
              <a:rPr lang="es-CO" sz="3500" dirty="0">
                <a:solidFill>
                  <a:srgbClr val="FFFF00"/>
                </a:solidFill>
              </a:rPr>
              <a:t>Perro</a:t>
            </a:r>
            <a:r>
              <a:rPr lang="es-CO" sz="35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500" dirty="0" err="1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</p:txBody>
      </p:sp>
      <p:sp>
        <p:nvSpPr>
          <p:cNvPr id="8" name="CuadroTexto 7"/>
          <p:cNvSpPr txBox="1"/>
          <p:nvPr/>
        </p:nvSpPr>
        <p:spPr>
          <a:xfrm rot="157549">
            <a:off x="8467479" y="5007012"/>
            <a:ext cx="3370891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¿¿¡¡Un perro diciendo:</a:t>
            </a:r>
          </a:p>
          <a:p>
            <a:pPr algn="ctr"/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Guau Guau!!??</a:t>
            </a:r>
          </a:p>
        </p:txBody>
      </p:sp>
    </p:spTree>
    <p:extLst>
      <p:ext uri="{BB962C8B-B14F-4D97-AF65-F5344CB8AC3E}">
        <p14:creationId xmlns:p14="http://schemas.microsoft.com/office/powerpoint/2010/main" val="14506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107543" cy="879117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6381073" y="118873"/>
            <a:ext cx="5810927" cy="6739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>
                <a:solidFill>
                  <a:schemeClr val="bg1"/>
                </a:solidFill>
              </a:rPr>
              <a:t>Perro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nombre = ‘ Maya ‘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>
                <a:solidFill>
                  <a:schemeClr val="accent6"/>
                </a:solidFill>
              </a:rPr>
              <a:t>habilidad = 3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>
                <a:solidFill>
                  <a:srgbClr val="FF0000"/>
                </a:solidFill>
              </a:rPr>
              <a:t>sound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CO" sz="2800" dirty="0" err="1">
                <a:solidFill>
                  <a:srgbClr val="FF0000"/>
                </a:solidFill>
              </a:rPr>
              <a:t>print</a:t>
            </a:r>
            <a:r>
              <a:rPr lang="es-CO" sz="2800" dirty="0">
                <a:solidFill>
                  <a:srgbClr val="FF0000"/>
                </a:solidFill>
              </a:rPr>
              <a:t>(‘Guau </a:t>
            </a:r>
            <a:r>
              <a:rPr lang="es-CO" sz="2800" dirty="0" err="1">
                <a:solidFill>
                  <a:srgbClr val="FF0000"/>
                </a:solidFill>
              </a:rPr>
              <a:t>Guau</a:t>
            </a:r>
            <a:r>
              <a:rPr lang="es-CO" sz="2800" dirty="0">
                <a:solidFill>
                  <a:srgbClr val="FF0000"/>
                </a:solidFill>
              </a:rPr>
              <a:t>! ‘)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Gato(Perro):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>
                <a:solidFill>
                  <a:schemeClr val="accent6"/>
                </a:solidFill>
              </a:rPr>
              <a:t>habilidad = 8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>
                <a:solidFill>
                  <a:srgbClr val="FFFF00"/>
                </a:solidFill>
              </a:rPr>
              <a:t>sound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CO" sz="2800" dirty="0" err="1">
                <a:solidFill>
                  <a:srgbClr val="FFFF00"/>
                </a:solidFill>
              </a:rPr>
              <a:t>print</a:t>
            </a:r>
            <a:r>
              <a:rPr lang="es-CO" sz="2800" dirty="0">
                <a:solidFill>
                  <a:srgbClr val="FFFF00"/>
                </a:solidFill>
              </a:rPr>
              <a:t>(‘Miau!‘)</a:t>
            </a:r>
          </a:p>
          <a:p>
            <a:r>
              <a:rPr lang="es-CO" sz="2200" dirty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2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200" dirty="0" err="1">
                <a:solidFill>
                  <a:schemeClr val="bg1">
                    <a:lumMod val="95000"/>
                  </a:schemeClr>
                </a:solidFill>
              </a:rPr>
              <a:t>gatito.habilidad</a:t>
            </a:r>
            <a:r>
              <a:rPr lang="es-CO" sz="22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200" dirty="0" err="1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2200" dirty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167425" y="1304038"/>
            <a:ext cx="5957604" cy="555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i="1" dirty="0" err="1">
                <a:solidFill>
                  <a:schemeClr val="tx1"/>
                </a:solidFill>
              </a:rPr>
              <a:t>Method</a:t>
            </a:r>
            <a:r>
              <a:rPr lang="es-ES" sz="3600" i="1" dirty="0">
                <a:solidFill>
                  <a:schemeClr val="tx1"/>
                </a:solidFill>
              </a:rPr>
              <a:t> </a:t>
            </a:r>
            <a:r>
              <a:rPr lang="es-ES" sz="3600" i="1" dirty="0" err="1">
                <a:solidFill>
                  <a:schemeClr val="tx1"/>
                </a:solidFill>
              </a:rPr>
              <a:t>overriding</a:t>
            </a:r>
            <a:endParaRPr lang="es-ES" sz="3600" i="1" dirty="0">
              <a:solidFill>
                <a:schemeClr val="tx1"/>
              </a:solidFill>
            </a:endParaRPr>
          </a:p>
          <a:p>
            <a:r>
              <a:rPr lang="es-CO" sz="3600" dirty="0">
                <a:solidFill>
                  <a:schemeClr val="tx1"/>
                </a:solidFill>
              </a:rPr>
              <a:t>Redefinición de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>
                <a:solidFill>
                  <a:schemeClr val="tx1"/>
                </a:solidFill>
              </a:rPr>
              <a:t>Definir un método con el mismo nombre en distintas clases</a:t>
            </a:r>
            <a:r>
              <a:rPr lang="es-CO" sz="32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1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b="1" dirty="0">
                <a:solidFill>
                  <a:schemeClr val="accent6">
                    <a:lumMod val="75000"/>
                  </a:schemeClr>
                </a:solidFill>
              </a:rPr>
              <a:t>También podemos redefinir un atributo</a:t>
            </a:r>
          </a:p>
        </p:txBody>
      </p:sp>
    </p:spTree>
    <p:extLst>
      <p:ext uri="{BB962C8B-B14F-4D97-AF65-F5344CB8AC3E}">
        <p14:creationId xmlns:p14="http://schemas.microsoft.com/office/powerpoint/2010/main" val="22792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-199202"/>
            <a:ext cx="12447699" cy="22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hemos dejado por fuera? </a:t>
            </a:r>
            <a:b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sigue en el estudio de OOP?</a:t>
            </a:r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972024" y="2095500"/>
            <a:ext cx="9238775" cy="508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err="1">
                <a:solidFill>
                  <a:schemeClr val="tx1"/>
                </a:solidFill>
              </a:rPr>
              <a:t>Composition</a:t>
            </a:r>
            <a:r>
              <a:rPr lang="es-CO" sz="3900" dirty="0">
                <a:solidFill>
                  <a:schemeClr val="tx1"/>
                </a:solidFill>
              </a:rPr>
              <a:t> vs </a:t>
            </a:r>
            <a:r>
              <a:rPr lang="es-CO" sz="3900" dirty="0" err="1">
                <a:solidFill>
                  <a:schemeClr val="tx1"/>
                </a:solidFill>
              </a:rPr>
              <a:t>Inheritance</a:t>
            </a:r>
            <a:endParaRPr lang="es-CO" sz="39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5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err="1">
                <a:solidFill>
                  <a:schemeClr val="tx1"/>
                </a:solidFill>
              </a:rPr>
              <a:t>Abstract</a:t>
            </a:r>
            <a:r>
              <a:rPr lang="es-CO" sz="3600" dirty="0">
                <a:solidFill>
                  <a:schemeClr val="tx1"/>
                </a:solidFill>
              </a:rPr>
              <a:t> </a:t>
            </a:r>
            <a:r>
              <a:rPr lang="es-CO" sz="3600" dirty="0" err="1">
                <a:solidFill>
                  <a:schemeClr val="tx1"/>
                </a:solidFill>
              </a:rPr>
              <a:t>class</a:t>
            </a:r>
            <a:r>
              <a:rPr lang="es-CO" sz="3600" dirty="0">
                <a:solidFill>
                  <a:schemeClr val="tx1"/>
                </a:solidFill>
              </a:rPr>
              <a:t> – ABC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Method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overloading</a:t>
            </a:r>
            <a:endParaRPr lang="es-ES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Special methods (__</a:t>
            </a:r>
            <a:r>
              <a:rPr lang="en-US" sz="3600" dirty="0" err="1">
                <a:solidFill>
                  <a:schemeClr val="tx1"/>
                </a:solidFill>
              </a:rPr>
              <a:t>init</a:t>
            </a:r>
            <a:r>
              <a:rPr lang="en-US" sz="3600" dirty="0">
                <a:solidFill>
                  <a:schemeClr val="tx1"/>
                </a:solidFill>
              </a:rPr>
              <a:t>__, __</a:t>
            </a:r>
            <a:r>
              <a:rPr lang="en-US" sz="3600" dirty="0" err="1">
                <a:solidFill>
                  <a:schemeClr val="tx1"/>
                </a:solidFill>
              </a:rPr>
              <a:t>str</a:t>
            </a:r>
            <a:r>
              <a:rPr lang="en-US" sz="3600" dirty="0">
                <a:solidFill>
                  <a:schemeClr val="tx1"/>
                </a:solidFill>
              </a:rPr>
              <a:t>__, </a:t>
            </a:r>
            <a:r>
              <a:rPr lang="en-US" sz="3600" dirty="0" err="1">
                <a:solidFill>
                  <a:schemeClr val="tx1"/>
                </a:solidFill>
              </a:rPr>
              <a:t>etc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Decorators (@</a:t>
            </a:r>
            <a:r>
              <a:rPr lang="en-US" sz="3600" dirty="0" err="1">
                <a:solidFill>
                  <a:schemeClr val="tx1"/>
                </a:solidFill>
              </a:rPr>
              <a:t>staticmethod</a:t>
            </a:r>
            <a:r>
              <a:rPr lang="en-US" sz="3600" dirty="0">
                <a:solidFill>
                  <a:schemeClr val="tx1"/>
                </a:solidFill>
              </a:rPr>
              <a:t>, </a:t>
            </a:r>
            <a:r>
              <a:rPr lang="en-US" sz="3600" dirty="0" err="1">
                <a:solidFill>
                  <a:schemeClr val="tx1"/>
                </a:solidFill>
              </a:rPr>
              <a:t>etc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  <a:endParaRPr lang="es-CO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4114" y="725714"/>
            <a:ext cx="8302171" cy="11466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Ejercicios de aplicación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399650" y="2174420"/>
            <a:ext cx="11052119" cy="373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un cajero automático.</a:t>
            </a:r>
            <a:endParaRPr lang="es-CO" sz="1100" dirty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Implementar el código del ejercicio 1 a una GUI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un administrador de personal que ingresa a una empresa.</a:t>
            </a:r>
          </a:p>
          <a:p>
            <a:pPr marL="742950" indent="-742950">
              <a:buFont typeface="+mj-lt"/>
              <a:buAutoNum type="arabicPeriod"/>
            </a:pPr>
            <a:r>
              <a:rPr lang="es-CO" sz="3600" dirty="0">
                <a:solidFill>
                  <a:schemeClr val="tx1"/>
                </a:solidFill>
              </a:rPr>
              <a:t>Crear un programa para llevar control de libros en una biblioteca.</a:t>
            </a:r>
          </a:p>
        </p:txBody>
      </p:sp>
      <p:pic>
        <p:nvPicPr>
          <p:cNvPr id="2050" name="Picture 2" descr="C:\Users\Nicolás Táutiva\Desktop\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8514" y="146503"/>
            <a:ext cx="2889024" cy="17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3" t="21937" r="72658" b="7825"/>
          <a:stretch/>
        </p:blipFill>
        <p:spPr bwMode="auto">
          <a:xfrm>
            <a:off x="5932712" y="84792"/>
            <a:ext cx="6074228" cy="670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texto 2"/>
          <p:cNvSpPr txBox="1">
            <a:spLocks/>
          </p:cNvSpPr>
          <p:nvPr/>
        </p:nvSpPr>
        <p:spPr>
          <a:xfrm>
            <a:off x="163793" y="1103086"/>
            <a:ext cx="576891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>
                <a:solidFill>
                  <a:schemeClr val="tx1"/>
                </a:solidFill>
              </a:rPr>
              <a:t>3.  Crear un administrador de personal que ingresa a una empresa.</a:t>
            </a:r>
          </a:p>
        </p:txBody>
      </p:sp>
    </p:spTree>
    <p:extLst>
      <p:ext uri="{BB962C8B-B14F-4D97-AF65-F5344CB8AC3E}">
        <p14:creationId xmlns:p14="http://schemas.microsoft.com/office/powerpoint/2010/main" val="14155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94500" y="5551845"/>
            <a:ext cx="3714750" cy="1306155"/>
          </a:xfrm>
        </p:spPr>
        <p:txBody>
          <a:bodyPr>
            <a:normAutofit/>
          </a:bodyPr>
          <a:lstStyle/>
          <a:p>
            <a:pPr algn="l"/>
            <a:r>
              <a:rPr lang="es-CO" dirty="0"/>
              <a:t>Juan Nicolás Táutiva</a:t>
            </a:r>
          </a:p>
          <a:p>
            <a:pPr algn="l"/>
            <a:r>
              <a:rPr lang="es-CO" dirty="0"/>
              <a:t>www.github.com/NickATC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127" t="13128" r="61760" b="56811"/>
          <a:stretch/>
        </p:blipFill>
        <p:spPr>
          <a:xfrm>
            <a:off x="585207" y="4160274"/>
            <a:ext cx="2640168" cy="2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3594" y="1952561"/>
            <a:ext cx="10346028" cy="395884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Paradigma de programación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Toda la programación esta dirigida a crear, acceder, manipular e interactuar con los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 Python TODO es un objeto. </a:t>
            </a:r>
          </a:p>
          <a:p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15198" y="545431"/>
            <a:ext cx="5563929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la OOP?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12618" y="1066800"/>
            <a:ext cx="11661086" cy="56526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Un objeto es una cosa tangible que se puede ver, sentir, y manipular.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r>
              <a:rPr lang="es-CO" sz="3200" dirty="0"/>
              <a:t>Estos objetos: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Tiene características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Puede realizar ciertas acciones</a:t>
            </a:r>
          </a:p>
          <a:p>
            <a:endParaRPr lang="es-CO" sz="3200" dirty="0"/>
          </a:p>
          <a:p>
            <a:r>
              <a:rPr lang="es-CO" sz="3200" dirty="0"/>
              <a:t>En programación:</a:t>
            </a:r>
          </a:p>
          <a:p>
            <a:pPr algn="ctr"/>
            <a:r>
              <a:rPr lang="es-CO" sz="3200" dirty="0"/>
              <a:t>	</a:t>
            </a:r>
            <a:endParaRPr lang="es-CO" sz="2400" dirty="0"/>
          </a:p>
          <a:p>
            <a:endParaRPr lang="es-CO" sz="2400" dirty="0"/>
          </a:p>
          <a:p>
            <a:endParaRPr lang="es-CO" sz="2400" dirty="0"/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1853" y="190254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un objeto?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65397" y="5487185"/>
            <a:ext cx="8495708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Colección de información que tiene relacionadas </a:t>
            </a:r>
          </a:p>
          <a:p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ciertas características y acciones.</a:t>
            </a:r>
          </a:p>
        </p:txBody>
      </p:sp>
    </p:spTree>
    <p:extLst>
      <p:ext uri="{BB962C8B-B14F-4D97-AF65-F5344CB8AC3E}">
        <p14:creationId xmlns:p14="http://schemas.microsoft.com/office/powerpoint/2010/main" val="13400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3739" y="133338"/>
            <a:ext cx="7375632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una </a:t>
            </a:r>
            <a:r>
              <a:rPr lang="es-CO" sz="5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255" y="1217795"/>
            <a:ext cx="7128890" cy="25704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Es la abstracción de un objeto.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Una forma de organizar las características y las acciones que puede realizar un objeto.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28255" y="4103241"/>
            <a:ext cx="11715402" cy="2754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Es una colección lógica de características y acciones.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Es la forma de generar un modelo o plano de un objeto.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Basado en esta </a:t>
            </a:r>
            <a:r>
              <a:rPr lang="es-CO" sz="3200" i="1" dirty="0" err="1"/>
              <a:t>class</a:t>
            </a:r>
            <a:r>
              <a:rPr lang="es-CO" sz="3200" dirty="0"/>
              <a:t>, yo creo objetos.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40" y="496290"/>
            <a:ext cx="4845281" cy="3393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3214</Words>
  <Application>Microsoft Office PowerPoint</Application>
  <PresentationFormat>Panorámica</PresentationFormat>
  <Paragraphs>656</Paragraphs>
  <Slides>67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Tema de Office</vt:lpstr>
      <vt:lpstr>Programación para no programadores:</vt:lpstr>
      <vt:lpstr>Objetivo :</vt:lpstr>
      <vt:lpstr>Temas a tratar:</vt:lpstr>
      <vt:lpstr>¿Cómo se manejará este taller?</vt:lpstr>
      <vt:lpstr>¿Cómo participarán ustedes?</vt:lpstr>
      <vt:lpstr>Presentación de PowerPoint</vt:lpstr>
      <vt:lpstr>Que es la OOP?</vt:lpstr>
      <vt:lpstr>Que es un objeto?</vt:lpstr>
      <vt:lpstr>¿Qué es una CLASS?</vt:lpstr>
      <vt:lpstr>¿Para qué sirve la OOP?</vt:lpstr>
      <vt:lpstr>Empecemos!</vt:lpstr>
      <vt:lpstr>Presentación de PowerPoint</vt:lpstr>
      <vt:lpstr>Analicemos un objeto</vt:lpstr>
      <vt:lpstr>Actividad:</vt:lpstr>
      <vt:lpstr>¿Cómo creamos una class?</vt:lpstr>
      <vt:lpstr>¿Cómo creamos un objeto?</vt:lpstr>
      <vt:lpstr>¿Cómo accedo a los atributos de un objeto?</vt:lpstr>
      <vt:lpstr>Actividad:</vt:lpstr>
      <vt:lpstr>Presentación de PowerPoint</vt:lpstr>
      <vt:lpstr>Reto:</vt:lpstr>
      <vt:lpstr>Presentación de PowerPoint</vt:lpstr>
      <vt:lpstr>Analicemos un objeto</vt:lpstr>
      <vt:lpstr>¿Cómo agregamos métodos a una class?</vt:lpstr>
      <vt:lpstr>¿Cómo accedo a los métodos?</vt:lpstr>
      <vt:lpstr>Presentación de PowerPoint</vt:lpstr>
      <vt:lpstr>¿Cómo accedo a los métodos?</vt:lpstr>
      <vt:lpstr>¿Cómo arreglo este error?</vt:lpstr>
      <vt:lpstr>Como arreglo este error?</vt:lpstr>
      <vt:lpstr>Actividad:</vt:lpstr>
      <vt:lpstr>Presentación de PowerPoint</vt:lpstr>
      <vt:lpstr>Reto:</vt:lpstr>
      <vt:lpstr>Presentación de PowerPoint</vt:lpstr>
      <vt:lpstr>¿Cómo solucionamos este error?</vt:lpstr>
      <vt:lpstr>Distinción importante!!!!</vt:lpstr>
      <vt:lpstr>Presentación de PowerPoint</vt:lpstr>
      <vt:lpstr>¿Cómo pasamos diferentes valores como atributos?</vt:lpstr>
      <vt:lpstr>¿Cómo pasamos diferentes valores como atributos?</vt:lpstr>
      <vt:lpstr>Presentación de PowerPoint</vt:lpstr>
      <vt:lpstr>Presentación de PowerPoint</vt:lpstr>
      <vt:lpstr>Actividad y Reto:</vt:lpstr>
      <vt:lpstr>¿Reto opcional?:</vt:lpstr>
      <vt:lpstr>Presentación de PowerPoint</vt:lpstr>
      <vt:lpstr>Presentación de PowerPoint</vt:lpstr>
      <vt:lpstr>Sigamos!</vt:lpstr>
      <vt:lpstr>4 pilares  de la OOP</vt:lpstr>
      <vt:lpstr>4 pilares de la OOP</vt:lpstr>
      <vt:lpstr>Abstracción - Abstraction</vt:lpstr>
      <vt:lpstr>Abstracción - Abstraction</vt:lpstr>
      <vt:lpstr>Encapsulamiento  -  Encapsulation</vt:lpstr>
      <vt:lpstr>Encapsulamiento</vt:lpstr>
      <vt:lpstr>Encapsulamiento</vt:lpstr>
      <vt:lpstr>Herencia  -  Inheritance</vt:lpstr>
      <vt:lpstr>Herencia  -  Inheritance</vt:lpstr>
      <vt:lpstr>Actividad y Reto:</vt:lpstr>
      <vt:lpstr>Presentación de PowerPoint</vt:lpstr>
      <vt:lpstr>Herencia</vt:lpstr>
      <vt:lpstr>Herencia</vt:lpstr>
      <vt:lpstr>Herencia Múltiple  --  Multiple Inheritance</vt:lpstr>
      <vt:lpstr>Herencia Múltiple  --  Multiple Inheritance</vt:lpstr>
      <vt:lpstr>Herencia Múltiple  --  Multiple Inheritance</vt:lpstr>
      <vt:lpstr>Presentación de PowerPoint</vt:lpstr>
      <vt:lpstr>Polimorfismo  -  Polymorphism</vt:lpstr>
      <vt:lpstr>Polimorfismo</vt:lpstr>
      <vt:lpstr>Presentación de PowerPoint</vt:lpstr>
      <vt:lpstr>Presentación de PowerPoint</vt:lpstr>
      <vt:lpstr>Presentación de PowerPoint</vt:lpstr>
      <vt:lpstr>Programación para no programadores: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Nicolas Tautiva</dc:creator>
  <cp:lastModifiedBy>Juan Nicolas Tautiva</cp:lastModifiedBy>
  <cp:revision>596</cp:revision>
  <dcterms:created xsi:type="dcterms:W3CDTF">2018-01-07T15:58:01Z</dcterms:created>
  <dcterms:modified xsi:type="dcterms:W3CDTF">2021-06-08T00:31:20Z</dcterms:modified>
</cp:coreProperties>
</file>